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4D162"/>
    <a:srgbClr val="AAD4A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2" d="100"/>
          <a:sy n="92" d="100"/>
        </p:scale>
        <p:origin x="-6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6F555D-2EAC-8545-AB85-1396A21C18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6F555D-2EAC-8545-AB85-1396A21C18F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F555D-2EAC-8545-AB85-1396A21C18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F555D-2EAC-8545-AB85-1396A21C18F1}"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F555D-2EAC-8545-AB85-1396A21C18F1}"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F555D-2EAC-8545-AB85-1396A21C18F1}"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A1B137E4-E764-6544-B1BB-07CBF91276D2}" type="datetimeFigureOut">
              <a:rPr lang="en-US" smtClean="0"/>
              <a:pPr/>
              <a:t>4/27/13</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9A6F555D-2EAC-8545-AB85-1396A21C18F1}"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6F555D-2EAC-8545-AB85-1396A21C18F1}"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A6F555D-2EAC-8545-AB85-1396A21C18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B137E4-E764-6544-B1BB-07CBF91276D2}" type="datetimeFigureOut">
              <a:rPr lang="en-US" smtClean="0"/>
              <a:pPr/>
              <a:t>4/27/13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F555D-2EAC-8545-AB85-1396A21C18F1}"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A1B137E4-E764-6544-B1BB-07CBF91276D2}" type="datetimeFigureOut">
              <a:rPr lang="en-US" smtClean="0"/>
              <a:pPr/>
              <a:t>4/27/13</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A6F555D-2EAC-8545-AB85-1396A21C18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8615" y="4624668"/>
            <a:ext cx="6240585" cy="933450"/>
          </a:xfrm>
        </p:spPr>
        <p:txBody>
          <a:bodyPr>
            <a:normAutofit/>
          </a:bodyPr>
          <a:lstStyle/>
          <a:p>
            <a:r>
              <a:rPr lang="en-US" sz="4000" dirty="0" smtClean="0">
                <a:solidFill>
                  <a:schemeClr val="tx2">
                    <a:lumMod val="25000"/>
                    <a:lumOff val="75000"/>
                  </a:schemeClr>
                </a:solidFill>
              </a:rPr>
              <a:t>Sometimes a Confusion</a:t>
            </a:r>
            <a:endParaRPr lang="en-US" sz="4000" dirty="0">
              <a:solidFill>
                <a:schemeClr val="tx2">
                  <a:lumMod val="25000"/>
                  <a:lumOff val="75000"/>
                </a:schemeClr>
              </a:solidFill>
            </a:endParaRPr>
          </a:p>
        </p:txBody>
      </p:sp>
      <p:sp>
        <p:nvSpPr>
          <p:cNvPr id="3" name="Subtitle 2"/>
          <p:cNvSpPr>
            <a:spLocks noGrp="1"/>
          </p:cNvSpPr>
          <p:nvPr>
            <p:ph type="subTitle" idx="1"/>
          </p:nvPr>
        </p:nvSpPr>
        <p:spPr>
          <a:xfrm>
            <a:off x="2598615" y="5562599"/>
            <a:ext cx="6240585" cy="748553"/>
          </a:xfrm>
        </p:spPr>
        <p:txBody>
          <a:bodyPr>
            <a:noAutofit/>
          </a:bodyPr>
          <a:lstStyle/>
          <a:p>
            <a:r>
              <a:rPr lang="en-US" sz="4000" dirty="0" smtClean="0">
                <a:solidFill>
                  <a:srgbClr val="D9B2DD"/>
                </a:solidFill>
              </a:rPr>
              <a:t>AP Psychology Test Prep</a:t>
            </a:r>
            <a:endParaRPr lang="en-US" sz="4000" dirty="0">
              <a:solidFill>
                <a:srgbClr val="D9B2DD"/>
              </a:solidFill>
            </a:endParaRPr>
          </a:p>
        </p:txBody>
      </p:sp>
      <p:pic>
        <p:nvPicPr>
          <p:cNvPr id="5" name="Picture 4" descr="images-28.jpeg"/>
          <p:cNvPicPr>
            <a:picLocks noChangeAspect="1"/>
          </p:cNvPicPr>
          <p:nvPr/>
        </p:nvPicPr>
        <p:blipFill>
          <a:blip r:embed="rId2"/>
          <a:stretch>
            <a:fillRect/>
          </a:stretch>
        </p:blipFill>
        <p:spPr>
          <a:xfrm>
            <a:off x="517810" y="448863"/>
            <a:ext cx="3843791" cy="3580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 name="Picture 1" descr="rem.png"/>
          <p:cNvPicPr>
            <a:picLocks noChangeAspect="1"/>
          </p:cNvPicPr>
          <p:nvPr/>
        </p:nvPicPr>
        <p:blipFill>
          <a:blip r:embed="rId2"/>
          <a:stretch>
            <a:fillRect/>
          </a:stretch>
        </p:blipFill>
        <p:spPr>
          <a:xfrm>
            <a:off x="259056" y="202411"/>
            <a:ext cx="8607523" cy="61793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438975" y="329278"/>
            <a:ext cx="8262131" cy="6063198"/>
          </a:xfrm>
          <a:prstGeom prst="rect">
            <a:avLst/>
          </a:prstGeom>
          <a:noFill/>
        </p:spPr>
        <p:txBody>
          <a:bodyPr wrap="square" rtlCol="0">
            <a:spAutoFit/>
          </a:bodyPr>
          <a:lstStyle/>
          <a:p>
            <a:r>
              <a:rPr lang="en-US" sz="2800" b="1" dirty="0" smtClean="0">
                <a:solidFill>
                  <a:srgbClr val="FFFF00"/>
                </a:solidFill>
              </a:rPr>
              <a:t>Important Information about the sleep cycle:</a:t>
            </a:r>
          </a:p>
          <a:p>
            <a:endParaRPr lang="en-US" sz="2400" b="1" dirty="0" smtClean="0">
              <a:solidFill>
                <a:srgbClr val="AAD4A9"/>
              </a:solidFill>
            </a:endParaRPr>
          </a:p>
          <a:p>
            <a:r>
              <a:rPr lang="en-US" sz="2400" b="1" dirty="0" smtClean="0">
                <a:solidFill>
                  <a:srgbClr val="AAD4A9"/>
                </a:solidFill>
              </a:rPr>
              <a:t>1. REM sleep does not begin immediately.</a:t>
            </a:r>
          </a:p>
          <a:p>
            <a:endParaRPr lang="en-US" sz="2400" b="1" dirty="0" smtClean="0">
              <a:solidFill>
                <a:srgbClr val="AAD4A9"/>
              </a:solidFill>
            </a:endParaRPr>
          </a:p>
          <a:p>
            <a:r>
              <a:rPr lang="en-US" sz="2400" b="1" dirty="0" smtClean="0">
                <a:solidFill>
                  <a:srgbClr val="AAD4A9"/>
                </a:solidFill>
              </a:rPr>
              <a:t>Sleep begins with four NREM stages that last an hour.</a:t>
            </a:r>
          </a:p>
          <a:p>
            <a:r>
              <a:rPr lang="en-US" sz="2400" b="1" dirty="0" smtClean="0">
                <a:solidFill>
                  <a:srgbClr val="AAD4A9"/>
                </a:solidFill>
              </a:rPr>
              <a:t>After stage four, the sleeper goes back through</a:t>
            </a:r>
          </a:p>
          <a:p>
            <a:r>
              <a:rPr lang="en-US" sz="2400" b="1" dirty="0" smtClean="0">
                <a:solidFill>
                  <a:srgbClr val="AAD4A9"/>
                </a:solidFill>
              </a:rPr>
              <a:t>Stages 3 and 2 and then enters REM sleep.</a:t>
            </a:r>
          </a:p>
          <a:p>
            <a:endParaRPr lang="en-US" sz="2400" b="1" dirty="0" smtClean="0">
              <a:solidFill>
                <a:srgbClr val="AAD4A9"/>
              </a:solidFill>
            </a:endParaRPr>
          </a:p>
          <a:p>
            <a:r>
              <a:rPr lang="en-US" sz="2400" b="1" dirty="0" smtClean="0">
                <a:solidFill>
                  <a:srgbClr val="AAD4A9"/>
                </a:solidFill>
              </a:rPr>
              <a:t>The amount of REM sleep changes during a lifetime.</a:t>
            </a:r>
          </a:p>
          <a:p>
            <a:endParaRPr lang="en-US" sz="2400" b="1" dirty="0" smtClean="0">
              <a:solidFill>
                <a:srgbClr val="AAD4A9"/>
              </a:solidFill>
            </a:endParaRPr>
          </a:p>
          <a:p>
            <a:endParaRPr lang="en-US" sz="2400" b="1" dirty="0" smtClean="0">
              <a:solidFill>
                <a:schemeClr val="accent2">
                  <a:lumMod val="60000"/>
                  <a:lumOff val="40000"/>
                </a:schemeClr>
              </a:solidFill>
            </a:endParaRPr>
          </a:p>
          <a:p>
            <a:r>
              <a:rPr lang="en-US" sz="3200" b="1" dirty="0" smtClean="0">
                <a:solidFill>
                  <a:schemeClr val="accent2">
                    <a:lumMod val="60000"/>
                    <a:lumOff val="40000"/>
                  </a:schemeClr>
                </a:solidFill>
              </a:rPr>
              <a:t>REM sleep is highly</a:t>
            </a:r>
          </a:p>
          <a:p>
            <a:r>
              <a:rPr lang="en-US" sz="3200" b="1" dirty="0" smtClean="0">
                <a:solidFill>
                  <a:schemeClr val="accent2">
                    <a:lumMod val="60000"/>
                    <a:lumOff val="40000"/>
                  </a:schemeClr>
                </a:solidFill>
              </a:rPr>
              <a:t>correlated with</a:t>
            </a:r>
          </a:p>
          <a:p>
            <a:r>
              <a:rPr lang="en-US" sz="3200" b="1" dirty="0" smtClean="0">
                <a:solidFill>
                  <a:schemeClr val="accent2">
                    <a:lumMod val="60000"/>
                    <a:lumOff val="40000"/>
                  </a:schemeClr>
                </a:solidFill>
              </a:rPr>
              <a:t>dreams</a:t>
            </a:r>
          </a:p>
          <a:p>
            <a:endParaRPr lang="en-US" sz="2400" b="1" dirty="0">
              <a:solidFill>
                <a:srgbClr val="AAD4A9"/>
              </a:solidFill>
            </a:endParaRPr>
          </a:p>
        </p:txBody>
      </p:sp>
      <p:pic>
        <p:nvPicPr>
          <p:cNvPr id="4" name="Picture 3" descr="images-33.jpeg"/>
          <p:cNvPicPr>
            <a:picLocks noChangeAspect="1"/>
          </p:cNvPicPr>
          <p:nvPr/>
        </p:nvPicPr>
        <p:blipFill>
          <a:blip r:embed="rId2"/>
          <a:stretch>
            <a:fillRect/>
          </a:stretch>
        </p:blipFill>
        <p:spPr>
          <a:xfrm>
            <a:off x="5362799" y="3948804"/>
            <a:ext cx="2857500" cy="2857500"/>
          </a:xfrm>
          <a:prstGeom prst="rect">
            <a:avLst/>
          </a:prstGeom>
        </p:spPr>
      </p:pic>
      <p:sp>
        <p:nvSpPr>
          <p:cNvPr id="5" name="Striped Right Arrow 4"/>
          <p:cNvSpPr/>
          <p:nvPr/>
        </p:nvSpPr>
        <p:spPr>
          <a:xfrm>
            <a:off x="3131673" y="5569516"/>
            <a:ext cx="822960" cy="822960"/>
          </a:xfrm>
          <a:prstGeom prst="striped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86008" y="407678"/>
            <a:ext cx="7912729" cy="954107"/>
          </a:xfrm>
          <a:prstGeom prst="rect">
            <a:avLst/>
          </a:prstGeom>
          <a:noFill/>
        </p:spPr>
        <p:txBody>
          <a:bodyPr wrap="square" rtlCol="0">
            <a:spAutoFit/>
          </a:bodyPr>
          <a:lstStyle/>
          <a:p>
            <a:r>
              <a:rPr lang="en-US" sz="2800" dirty="0" smtClean="0">
                <a:solidFill>
                  <a:srgbClr val="AAD4A9"/>
                </a:solidFill>
              </a:rPr>
              <a:t>The James-Lange Theory of Emotion vs. the Schacter-Singer two-factor theory of emotion.</a:t>
            </a:r>
            <a:endParaRPr lang="en-US" sz="2800" dirty="0">
              <a:solidFill>
                <a:srgbClr val="AAD4A9"/>
              </a:solidFill>
            </a:endParaRPr>
          </a:p>
        </p:txBody>
      </p:sp>
      <p:sp>
        <p:nvSpPr>
          <p:cNvPr id="3" name="TextBox 2"/>
          <p:cNvSpPr txBox="1"/>
          <p:nvPr/>
        </p:nvSpPr>
        <p:spPr>
          <a:xfrm>
            <a:off x="674140" y="2195187"/>
            <a:ext cx="7739131" cy="3416320"/>
          </a:xfrm>
          <a:prstGeom prst="rect">
            <a:avLst/>
          </a:prstGeom>
          <a:noFill/>
        </p:spPr>
        <p:txBody>
          <a:bodyPr wrap="square" rtlCol="0">
            <a:spAutoFit/>
          </a:bodyPr>
          <a:lstStyle/>
          <a:p>
            <a:r>
              <a:rPr lang="en-US" sz="2400" dirty="0" smtClean="0">
                <a:solidFill>
                  <a:srgbClr val="AAD4A9"/>
                </a:solidFill>
              </a:rPr>
              <a:t>Schacter-Singer </a:t>
            </a:r>
            <a:r>
              <a:rPr lang="en-US" sz="2400" dirty="0" smtClean="0">
                <a:solidFill>
                  <a:srgbClr val="5BCFE7"/>
                </a:solidFill>
              </a:rPr>
              <a:t>TWO</a:t>
            </a:r>
            <a:r>
              <a:rPr lang="en-US" sz="2400" dirty="0" smtClean="0">
                <a:solidFill>
                  <a:srgbClr val="AAD4A9"/>
                </a:solidFill>
              </a:rPr>
              <a:t>-factor theory has a component the James –Lange</a:t>
            </a:r>
          </a:p>
          <a:p>
            <a:r>
              <a:rPr lang="en-US" sz="2400" dirty="0" smtClean="0">
                <a:solidFill>
                  <a:srgbClr val="AAD4A9"/>
                </a:solidFill>
              </a:rPr>
              <a:t>Theory does not have,  COGNITIVE LABELING.</a:t>
            </a:r>
          </a:p>
          <a:p>
            <a:endParaRPr lang="en-US" sz="2400" dirty="0" smtClean="0">
              <a:solidFill>
                <a:srgbClr val="AAD4A9"/>
              </a:solidFill>
            </a:endParaRPr>
          </a:p>
          <a:p>
            <a:endParaRPr lang="en-US" sz="2400" dirty="0" smtClean="0">
              <a:solidFill>
                <a:srgbClr val="AAD4A9"/>
              </a:solidFill>
            </a:endParaRPr>
          </a:p>
          <a:p>
            <a:r>
              <a:rPr lang="en-US" sz="2400" dirty="0" smtClean="0">
                <a:solidFill>
                  <a:srgbClr val="AAD4A9"/>
                </a:solidFill>
              </a:rPr>
              <a:t>Think: Schacter-Singer has the number </a:t>
            </a:r>
            <a:r>
              <a:rPr lang="en-US" sz="2400" dirty="0" smtClean="0">
                <a:solidFill>
                  <a:srgbClr val="5BCFE7"/>
                </a:solidFill>
              </a:rPr>
              <a:t>TWO</a:t>
            </a:r>
            <a:r>
              <a:rPr lang="en-US" sz="2400" dirty="0" smtClean="0">
                <a:solidFill>
                  <a:srgbClr val="AAD4A9"/>
                </a:solidFill>
              </a:rPr>
              <a:t> in it, it has </a:t>
            </a:r>
            <a:r>
              <a:rPr lang="en-US" sz="2400" dirty="0" smtClean="0">
                <a:solidFill>
                  <a:schemeClr val="accent2">
                    <a:lumMod val="60000"/>
                    <a:lumOff val="40000"/>
                  </a:schemeClr>
                </a:solidFill>
              </a:rPr>
              <a:t>more</a:t>
            </a:r>
            <a:r>
              <a:rPr lang="en-US" sz="2400" dirty="0" smtClean="0">
                <a:solidFill>
                  <a:srgbClr val="AAD4A9"/>
                </a:solidFill>
              </a:rPr>
              <a:t> than James</a:t>
            </a:r>
          </a:p>
          <a:p>
            <a:r>
              <a:rPr lang="en-US" sz="2400" dirty="0" smtClean="0">
                <a:solidFill>
                  <a:srgbClr val="AAD4A9"/>
                </a:solidFill>
              </a:rPr>
              <a:t>Lange.  The  added component is </a:t>
            </a:r>
            <a:r>
              <a:rPr lang="en-US" sz="2400" dirty="0" smtClean="0">
                <a:solidFill>
                  <a:srgbClr val="5BCFE7"/>
                </a:solidFill>
              </a:rPr>
              <a:t>COGNITIVE LABELING</a:t>
            </a:r>
            <a:endParaRPr lang="en-US" sz="2400" dirty="0">
              <a:solidFill>
                <a:srgbClr val="5BCFE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 name="Picture 1" descr="Three Theories of Emotion.jpg"/>
          <p:cNvPicPr>
            <a:picLocks noChangeAspect="1"/>
          </p:cNvPicPr>
          <p:nvPr/>
        </p:nvPicPr>
        <p:blipFill>
          <a:blip r:embed="rId2"/>
          <a:stretch>
            <a:fillRect/>
          </a:stretch>
        </p:blipFill>
        <p:spPr>
          <a:xfrm>
            <a:off x="305470" y="193502"/>
            <a:ext cx="8521002" cy="63907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611429" y="470397"/>
            <a:ext cx="7948577" cy="2123658"/>
          </a:xfrm>
          <a:prstGeom prst="rect">
            <a:avLst/>
          </a:prstGeom>
          <a:noFill/>
        </p:spPr>
        <p:txBody>
          <a:bodyPr wrap="square" rtlCol="0">
            <a:spAutoFit/>
          </a:bodyPr>
          <a:lstStyle/>
          <a:p>
            <a:r>
              <a:rPr lang="en-US" sz="4400" dirty="0" smtClean="0">
                <a:solidFill>
                  <a:srgbClr val="AAD4A9"/>
                </a:solidFill>
              </a:rPr>
              <a:t> Key characteristics of the stages in Piaget’s Theory of</a:t>
            </a:r>
          </a:p>
          <a:p>
            <a:r>
              <a:rPr lang="en-US" sz="4400" dirty="0" smtClean="0">
                <a:solidFill>
                  <a:srgbClr val="AAD4A9"/>
                </a:solidFill>
              </a:rPr>
              <a:t>Cognitive Development</a:t>
            </a:r>
            <a:endParaRPr lang="en-US" sz="4400" dirty="0">
              <a:solidFill>
                <a:srgbClr val="AAD4A9"/>
              </a:solidFill>
            </a:endParaRPr>
          </a:p>
        </p:txBody>
      </p:sp>
      <p:pic>
        <p:nvPicPr>
          <p:cNvPr id="3" name="Picture 2" descr="Unknown.jpeg"/>
          <p:cNvPicPr>
            <a:picLocks noChangeAspect="1"/>
          </p:cNvPicPr>
          <p:nvPr/>
        </p:nvPicPr>
        <p:blipFill>
          <a:blip r:embed="rId2"/>
          <a:stretch>
            <a:fillRect/>
          </a:stretch>
        </p:blipFill>
        <p:spPr>
          <a:xfrm>
            <a:off x="4882772" y="2797893"/>
            <a:ext cx="2281921" cy="38132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3" name="Picture 2" descr="images-22.jpeg"/>
          <p:cNvPicPr>
            <a:picLocks noChangeAspect="1"/>
          </p:cNvPicPr>
          <p:nvPr/>
        </p:nvPicPr>
        <p:blipFill>
          <a:blip r:embed="rId2"/>
          <a:stretch>
            <a:fillRect/>
          </a:stretch>
        </p:blipFill>
        <p:spPr>
          <a:xfrm>
            <a:off x="223407" y="0"/>
            <a:ext cx="8920593" cy="6395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752528" y="815355"/>
            <a:ext cx="7249876" cy="1384995"/>
          </a:xfrm>
          <a:prstGeom prst="rect">
            <a:avLst/>
          </a:prstGeom>
          <a:noFill/>
        </p:spPr>
        <p:txBody>
          <a:bodyPr wrap="none" rtlCol="0">
            <a:spAutoFit/>
          </a:bodyPr>
          <a:lstStyle/>
          <a:p>
            <a:r>
              <a:rPr lang="en-US" sz="2800" dirty="0" smtClean="0">
                <a:solidFill>
                  <a:srgbClr val="AAD4A9"/>
                </a:solidFill>
              </a:rPr>
              <a:t>Test reliability: A test can be used over and </a:t>
            </a:r>
          </a:p>
          <a:p>
            <a:r>
              <a:rPr lang="en-US" sz="2800" dirty="0" smtClean="0">
                <a:solidFill>
                  <a:srgbClr val="AAD4A9"/>
                </a:solidFill>
              </a:rPr>
              <a:t>over and will continue to </a:t>
            </a:r>
          </a:p>
          <a:p>
            <a:r>
              <a:rPr lang="en-US" sz="2800" dirty="0" smtClean="0">
                <a:solidFill>
                  <a:srgbClr val="AAD4A9"/>
                </a:solidFill>
              </a:rPr>
              <a:t>get the same results.</a:t>
            </a:r>
            <a:endParaRPr lang="en-US" sz="2800" dirty="0">
              <a:solidFill>
                <a:srgbClr val="AAD4A9"/>
              </a:solidFill>
            </a:endParaRPr>
          </a:p>
        </p:txBody>
      </p:sp>
      <p:pic>
        <p:nvPicPr>
          <p:cNvPr id="3" name="Picture 2" descr="images-26.jpeg"/>
          <p:cNvPicPr>
            <a:picLocks noChangeAspect="1"/>
          </p:cNvPicPr>
          <p:nvPr/>
        </p:nvPicPr>
        <p:blipFill>
          <a:blip r:embed="rId2"/>
          <a:stretch>
            <a:fillRect/>
          </a:stretch>
        </p:blipFill>
        <p:spPr>
          <a:xfrm>
            <a:off x="1169773" y="2481263"/>
            <a:ext cx="6832631" cy="3839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82321" y="674236"/>
            <a:ext cx="8543751" cy="1938992"/>
          </a:xfrm>
          <a:prstGeom prst="rect">
            <a:avLst/>
          </a:prstGeom>
          <a:noFill/>
        </p:spPr>
        <p:txBody>
          <a:bodyPr wrap="square" rtlCol="0">
            <a:spAutoFit/>
          </a:bodyPr>
          <a:lstStyle/>
          <a:p>
            <a:r>
              <a:rPr lang="en-US" sz="4000" dirty="0" smtClean="0">
                <a:solidFill>
                  <a:schemeClr val="accent2">
                    <a:lumMod val="60000"/>
                    <a:lumOff val="40000"/>
                  </a:schemeClr>
                </a:solidFill>
              </a:rPr>
              <a:t>Test validity</a:t>
            </a:r>
            <a:r>
              <a:rPr lang="en-US" dirty="0" smtClean="0">
                <a:solidFill>
                  <a:srgbClr val="AAD4A9"/>
                </a:solidFill>
              </a:rPr>
              <a:t>:  </a:t>
            </a:r>
          </a:p>
          <a:p>
            <a:r>
              <a:rPr lang="en-US" sz="4000" dirty="0" smtClean="0">
                <a:solidFill>
                  <a:srgbClr val="AAD4A9"/>
                </a:solidFill>
              </a:rPr>
              <a:t>A test really measures what it is intended to measure</a:t>
            </a:r>
            <a:r>
              <a:rPr lang="en-US" dirty="0" smtClean="0">
                <a:solidFill>
                  <a:srgbClr val="AAD4A9"/>
                </a:solidFill>
              </a:rPr>
              <a:t>.  </a:t>
            </a:r>
            <a:endParaRPr lang="en-US" dirty="0">
              <a:solidFill>
                <a:srgbClr val="AAD4A9"/>
              </a:solidFill>
            </a:endParaRPr>
          </a:p>
        </p:txBody>
      </p:sp>
      <p:sp>
        <p:nvSpPr>
          <p:cNvPr id="3" name="TextBox 2"/>
          <p:cNvSpPr txBox="1"/>
          <p:nvPr/>
        </p:nvSpPr>
        <p:spPr>
          <a:xfrm>
            <a:off x="819945" y="3407902"/>
            <a:ext cx="7533207" cy="2862322"/>
          </a:xfrm>
          <a:prstGeom prst="rect">
            <a:avLst/>
          </a:prstGeom>
          <a:noFill/>
        </p:spPr>
        <p:txBody>
          <a:bodyPr wrap="none" rtlCol="0">
            <a:spAutoFit/>
          </a:bodyPr>
          <a:lstStyle/>
          <a:p>
            <a:r>
              <a:rPr lang="en-US" sz="3600" dirty="0" smtClean="0">
                <a:solidFill>
                  <a:srgbClr val="AAD4A9"/>
                </a:solidFill>
              </a:rPr>
              <a:t>A test can be reliable and not valid </a:t>
            </a:r>
          </a:p>
          <a:p>
            <a:r>
              <a:rPr lang="en-US" sz="3600" dirty="0" smtClean="0">
                <a:solidFill>
                  <a:srgbClr val="AAD4A9"/>
                </a:solidFill>
              </a:rPr>
              <a:t>at the same time.  You can get the</a:t>
            </a:r>
          </a:p>
          <a:p>
            <a:r>
              <a:rPr lang="en-US" sz="3600" dirty="0" smtClean="0">
                <a:solidFill>
                  <a:srgbClr val="AAD4A9"/>
                </a:solidFill>
              </a:rPr>
              <a:t>same results (</a:t>
            </a:r>
            <a:r>
              <a:rPr lang="en-US" sz="3600" dirty="0" smtClean="0">
                <a:solidFill>
                  <a:schemeClr val="accent2">
                    <a:lumMod val="60000"/>
                    <a:lumOff val="40000"/>
                  </a:schemeClr>
                </a:solidFill>
              </a:rPr>
              <a:t>reliability</a:t>
            </a:r>
            <a:r>
              <a:rPr lang="en-US" sz="3600" dirty="0" smtClean="0">
                <a:solidFill>
                  <a:srgbClr val="AAD4A9"/>
                </a:solidFill>
              </a:rPr>
              <a:t>) on a test</a:t>
            </a:r>
          </a:p>
          <a:p>
            <a:r>
              <a:rPr lang="en-US" sz="3600" dirty="0" smtClean="0">
                <a:solidFill>
                  <a:srgbClr val="AAD4A9"/>
                </a:solidFill>
              </a:rPr>
              <a:t>that is not measuring what it says</a:t>
            </a:r>
          </a:p>
          <a:p>
            <a:r>
              <a:rPr lang="en-US" sz="3600" dirty="0" smtClean="0">
                <a:solidFill>
                  <a:srgbClr val="AAD4A9"/>
                </a:solidFill>
              </a:rPr>
              <a:t>it is going to measure. (</a:t>
            </a:r>
            <a:r>
              <a:rPr lang="en-US" sz="3600" dirty="0" smtClean="0">
                <a:solidFill>
                  <a:srgbClr val="5BCFE7"/>
                </a:solidFill>
              </a:rPr>
              <a:t>validity</a:t>
            </a:r>
            <a:r>
              <a:rPr lang="en-US" sz="3600" dirty="0" smtClean="0">
                <a:solidFill>
                  <a:srgbClr val="AAD4A9"/>
                </a:solidFill>
              </a:rPr>
              <a:t>)</a:t>
            </a:r>
            <a:endParaRPr lang="en-US" sz="3600" dirty="0">
              <a:solidFill>
                <a:srgbClr val="AAD4A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3" name="Picture 2" descr="images-39.jpeg"/>
          <p:cNvPicPr>
            <a:picLocks noChangeAspect="1"/>
          </p:cNvPicPr>
          <p:nvPr/>
        </p:nvPicPr>
        <p:blipFill>
          <a:blip r:embed="rId2"/>
          <a:stretch>
            <a:fillRect/>
          </a:stretch>
        </p:blipFill>
        <p:spPr>
          <a:xfrm>
            <a:off x="373062" y="687886"/>
            <a:ext cx="8138689" cy="46119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3" name="Picture 2" descr="images-38.jpeg"/>
          <p:cNvPicPr>
            <a:picLocks noChangeAspect="1"/>
          </p:cNvPicPr>
          <p:nvPr/>
        </p:nvPicPr>
        <p:blipFill>
          <a:blip r:embed="rId2"/>
          <a:stretch>
            <a:fillRect/>
          </a:stretch>
        </p:blipFill>
        <p:spPr>
          <a:xfrm>
            <a:off x="749300" y="0"/>
            <a:ext cx="7916342" cy="2989951"/>
          </a:xfrm>
          <a:prstGeom prst="rect">
            <a:avLst/>
          </a:prstGeom>
        </p:spPr>
      </p:pic>
      <p:sp>
        <p:nvSpPr>
          <p:cNvPr id="4" name="TextBox 3"/>
          <p:cNvSpPr txBox="1"/>
          <p:nvPr/>
        </p:nvSpPr>
        <p:spPr>
          <a:xfrm>
            <a:off x="369779" y="4501003"/>
            <a:ext cx="12381349" cy="1477328"/>
          </a:xfrm>
          <a:prstGeom prst="rect">
            <a:avLst/>
          </a:prstGeom>
          <a:noFill/>
        </p:spPr>
        <p:txBody>
          <a:bodyPr wrap="square" rtlCol="0">
            <a:spAutoFit/>
          </a:bodyPr>
          <a:lstStyle/>
          <a:p>
            <a:r>
              <a:rPr lang="en-US" dirty="0" smtClean="0"/>
              <a:t> </a:t>
            </a:r>
          </a:p>
          <a:p>
            <a:r>
              <a:rPr lang="en-US" sz="2400" dirty="0" smtClean="0">
                <a:solidFill>
                  <a:schemeClr val="accent2">
                    <a:lumMod val="60000"/>
                    <a:lumOff val="40000"/>
                  </a:schemeClr>
                </a:solidFill>
              </a:rPr>
              <a:t>People who read more case studies of successful businesses </a:t>
            </a:r>
          </a:p>
          <a:p>
            <a:r>
              <a:rPr lang="en-US" sz="2400" dirty="0" smtClean="0">
                <a:solidFill>
                  <a:schemeClr val="accent2">
                    <a:lumMod val="60000"/>
                    <a:lumOff val="40000"/>
                  </a:schemeClr>
                </a:solidFill>
              </a:rPr>
              <a:t>may judge the probability of running a successful business</a:t>
            </a:r>
          </a:p>
          <a:p>
            <a:r>
              <a:rPr lang="en-US" sz="2400" dirty="0" smtClean="0">
                <a:solidFill>
                  <a:schemeClr val="accent2">
                    <a:lumMod val="60000"/>
                    <a:lumOff val="40000"/>
                  </a:schemeClr>
                </a:solidFill>
              </a:rPr>
              <a:t> to be greater.  </a:t>
            </a:r>
            <a:endParaRPr lang="en-US" sz="2400" dirty="0">
              <a:solidFill>
                <a:schemeClr val="accent2">
                  <a:lumMod val="60000"/>
                  <a:lumOff val="40000"/>
                </a:schemeClr>
              </a:solidFill>
            </a:endParaRPr>
          </a:p>
        </p:txBody>
      </p:sp>
      <p:sp>
        <p:nvSpPr>
          <p:cNvPr id="5" name="TextBox 4"/>
          <p:cNvSpPr txBox="1"/>
          <p:nvPr/>
        </p:nvSpPr>
        <p:spPr>
          <a:xfrm>
            <a:off x="0" y="3504352"/>
            <a:ext cx="9144000" cy="1200328"/>
          </a:xfrm>
          <a:prstGeom prst="rect">
            <a:avLst/>
          </a:prstGeom>
          <a:noFill/>
        </p:spPr>
        <p:txBody>
          <a:bodyPr wrap="square" rtlCol="0">
            <a:spAutoFit/>
          </a:bodyPr>
          <a:lstStyle/>
          <a:p>
            <a:r>
              <a:rPr lang="en-US" sz="2400" dirty="0" smtClean="0">
                <a:solidFill>
                  <a:srgbClr val="AAD4A9"/>
                </a:solidFill>
              </a:rPr>
              <a:t>     People make a judgment based on how many times they</a:t>
            </a:r>
          </a:p>
          <a:p>
            <a:r>
              <a:rPr lang="en-US" sz="2400" dirty="0" smtClean="0">
                <a:solidFill>
                  <a:srgbClr val="AAD4A9"/>
                </a:solidFill>
              </a:rPr>
              <a:t>     have heard about or encountered something themselves.</a:t>
            </a:r>
          </a:p>
          <a:p>
            <a:r>
              <a:rPr lang="en-US" sz="2400" dirty="0" smtClean="0">
                <a:solidFill>
                  <a:srgbClr val="AAD4A9"/>
                </a:solidFill>
              </a:rPr>
              <a:t>     they  use the information </a:t>
            </a:r>
            <a:r>
              <a:rPr lang="en-US" sz="2400" dirty="0" smtClean="0">
                <a:solidFill>
                  <a:srgbClr val="5BCFE7"/>
                </a:solidFill>
              </a:rPr>
              <a:t>available</a:t>
            </a:r>
            <a:r>
              <a:rPr lang="en-US" sz="2400" dirty="0" smtClean="0">
                <a:solidFill>
                  <a:srgbClr val="AAD4A9"/>
                </a:solidFill>
              </a:rPr>
              <a:t> in their own  experience.</a:t>
            </a:r>
            <a:endParaRPr lang="en-US" sz="2400" dirty="0">
              <a:solidFill>
                <a:srgbClr val="AAD4A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4188"/>
            <a:ext cx="8309792" cy="1116012"/>
          </a:xfrm>
        </p:spPr>
        <p:txBody>
          <a:bodyPr/>
          <a:lstStyle/>
          <a:p>
            <a:pPr algn="ctr"/>
            <a:r>
              <a:rPr lang="en-US" sz="4000" dirty="0" smtClean="0">
                <a:solidFill>
                  <a:srgbClr val="CCFFCC"/>
                </a:solidFill>
              </a:rPr>
              <a:t>  </a:t>
            </a:r>
            <a:r>
              <a:rPr lang="en-US" sz="4000" b="1" dirty="0" smtClean="0">
                <a:solidFill>
                  <a:srgbClr val="AAD4A9"/>
                </a:solidFill>
              </a:rPr>
              <a:t>Independent and Dependent</a:t>
            </a:r>
            <a:br>
              <a:rPr lang="en-US" sz="4000" b="1" dirty="0" smtClean="0">
                <a:solidFill>
                  <a:srgbClr val="AAD4A9"/>
                </a:solidFill>
              </a:rPr>
            </a:br>
            <a:r>
              <a:rPr lang="en-US" sz="4000" b="1" dirty="0" smtClean="0">
                <a:solidFill>
                  <a:srgbClr val="AAD4A9"/>
                </a:solidFill>
              </a:rPr>
              <a:t> Variables</a:t>
            </a:r>
            <a:endParaRPr lang="en-US" sz="4000" b="1" dirty="0">
              <a:solidFill>
                <a:srgbClr val="AAD4A9"/>
              </a:solidFill>
            </a:endParaRPr>
          </a:p>
        </p:txBody>
      </p:sp>
      <p:pic>
        <p:nvPicPr>
          <p:cNvPr id="5" name="Picture 4" descr="images-18.jpeg"/>
          <p:cNvPicPr>
            <a:picLocks noChangeAspect="1"/>
          </p:cNvPicPr>
          <p:nvPr/>
        </p:nvPicPr>
        <p:blipFill>
          <a:blip r:embed="rId2"/>
          <a:stretch>
            <a:fillRect/>
          </a:stretch>
        </p:blipFill>
        <p:spPr>
          <a:xfrm>
            <a:off x="1426699" y="1828801"/>
            <a:ext cx="5914334" cy="43567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07619" y="1097594"/>
            <a:ext cx="8991753" cy="4770537"/>
          </a:xfrm>
          <a:prstGeom prst="rect">
            <a:avLst/>
          </a:prstGeom>
          <a:noFill/>
        </p:spPr>
        <p:txBody>
          <a:bodyPr wrap="square" rtlCol="0">
            <a:spAutoFit/>
          </a:bodyPr>
          <a:lstStyle/>
          <a:p>
            <a:r>
              <a:rPr lang="en-US" sz="4400" b="1" dirty="0" smtClean="0">
                <a:solidFill>
                  <a:schemeClr val="accent2">
                    <a:lumMod val="60000"/>
                    <a:lumOff val="40000"/>
                  </a:schemeClr>
                </a:solidFill>
              </a:rPr>
              <a:t>Representative Heuristic:</a:t>
            </a:r>
          </a:p>
          <a:p>
            <a:r>
              <a:rPr lang="en-US" sz="4000" dirty="0" smtClean="0">
                <a:solidFill>
                  <a:srgbClr val="AAD4A9"/>
                </a:solidFill>
              </a:rPr>
              <a:t>You use a representative sample</a:t>
            </a:r>
          </a:p>
          <a:p>
            <a:r>
              <a:rPr lang="en-US" sz="4000" dirty="0" smtClean="0">
                <a:solidFill>
                  <a:srgbClr val="AAD4A9"/>
                </a:solidFill>
              </a:rPr>
              <a:t>of something to make a judgment</a:t>
            </a:r>
          </a:p>
          <a:p>
            <a:endParaRPr lang="en-US" sz="4000" dirty="0" smtClean="0">
              <a:solidFill>
                <a:srgbClr val="AAD4A9"/>
              </a:solidFill>
            </a:endParaRPr>
          </a:p>
          <a:p>
            <a:r>
              <a:rPr lang="en-US" sz="4000" dirty="0" smtClean="0">
                <a:solidFill>
                  <a:srgbClr val="AAD4A9"/>
                </a:solidFill>
              </a:rPr>
              <a:t>Example:</a:t>
            </a:r>
            <a:r>
              <a:rPr lang="en-US" sz="3200" dirty="0" smtClean="0">
                <a:solidFill>
                  <a:srgbClr val="AAD4A9"/>
                </a:solidFill>
              </a:rPr>
              <a:t> You meet three brilliant, athletic</a:t>
            </a:r>
          </a:p>
          <a:p>
            <a:r>
              <a:rPr lang="en-US" sz="3200" dirty="0" smtClean="0">
                <a:solidFill>
                  <a:srgbClr val="AAD4A9"/>
                </a:solidFill>
              </a:rPr>
              <a:t>students from a certain school and assume</a:t>
            </a:r>
          </a:p>
          <a:p>
            <a:r>
              <a:rPr lang="en-US" sz="3200" dirty="0" smtClean="0">
                <a:solidFill>
                  <a:srgbClr val="AAD4A9"/>
                </a:solidFill>
              </a:rPr>
              <a:t>that all students at that school are also</a:t>
            </a:r>
          </a:p>
          <a:p>
            <a:r>
              <a:rPr lang="en-US" sz="3200" dirty="0" smtClean="0">
                <a:solidFill>
                  <a:srgbClr val="AAD4A9"/>
                </a:solidFill>
              </a:rPr>
              <a:t>brilliant and athletic.</a:t>
            </a:r>
            <a:endParaRPr lang="en-US" sz="4000" dirty="0">
              <a:solidFill>
                <a:srgbClr val="AAD4A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 name="Picture 1" descr="images-32.jpeg"/>
          <p:cNvPicPr>
            <a:picLocks noChangeAspect="1"/>
          </p:cNvPicPr>
          <p:nvPr/>
        </p:nvPicPr>
        <p:blipFill>
          <a:blip r:embed="rId2"/>
          <a:stretch>
            <a:fillRect/>
          </a:stretch>
        </p:blipFill>
        <p:spPr>
          <a:xfrm>
            <a:off x="610940" y="585163"/>
            <a:ext cx="8006528" cy="55192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 name="Picture 1" descr="threestrands-alt.jpg"/>
          <p:cNvPicPr>
            <a:picLocks noChangeAspect="1"/>
          </p:cNvPicPr>
          <p:nvPr/>
        </p:nvPicPr>
        <p:blipFill>
          <a:blip r:embed="rId2"/>
          <a:stretch>
            <a:fillRect/>
          </a:stretch>
        </p:blipFill>
        <p:spPr>
          <a:xfrm>
            <a:off x="713926" y="247010"/>
            <a:ext cx="7595237" cy="63745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82198" y="391998"/>
            <a:ext cx="8528652" cy="2431435"/>
          </a:xfrm>
          <a:prstGeom prst="rect">
            <a:avLst/>
          </a:prstGeom>
          <a:noFill/>
        </p:spPr>
        <p:txBody>
          <a:bodyPr wrap="square" rtlCol="0">
            <a:spAutoFit/>
          </a:bodyPr>
          <a:lstStyle/>
          <a:p>
            <a:r>
              <a:rPr lang="en-US" sz="4000" dirty="0" smtClean="0">
                <a:solidFill>
                  <a:srgbClr val="5BCFE7"/>
                </a:solidFill>
              </a:rPr>
              <a:t>Humanist approaches to therapy :</a:t>
            </a:r>
          </a:p>
          <a:p>
            <a:r>
              <a:rPr lang="en-US" sz="2800" dirty="0" smtClean="0">
                <a:solidFill>
                  <a:srgbClr val="5BCFE7"/>
                </a:solidFill>
              </a:rPr>
              <a:t>Focus:  </a:t>
            </a:r>
            <a:r>
              <a:rPr lang="en-US" sz="2800" dirty="0" smtClean="0">
                <a:solidFill>
                  <a:srgbClr val="AAD4A9"/>
                </a:solidFill>
              </a:rPr>
              <a:t>Removing obstacles that block personal growth and potential</a:t>
            </a:r>
          </a:p>
          <a:p>
            <a:r>
              <a:rPr lang="en-US" sz="2800" dirty="0" smtClean="0">
                <a:solidFill>
                  <a:schemeClr val="accent2">
                    <a:lumMod val="60000"/>
                    <a:lumOff val="40000"/>
                  </a:schemeClr>
                </a:solidFill>
              </a:rPr>
              <a:t>Major Techniques: </a:t>
            </a:r>
            <a:r>
              <a:rPr lang="en-US" sz="2800" dirty="0" smtClean="0">
                <a:solidFill>
                  <a:srgbClr val="AAD4A9"/>
                </a:solidFill>
              </a:rPr>
              <a:t>Empathy, unconditional positive</a:t>
            </a:r>
          </a:p>
          <a:p>
            <a:r>
              <a:rPr lang="en-US" sz="2800" dirty="0" smtClean="0">
                <a:solidFill>
                  <a:srgbClr val="AAD4A9"/>
                </a:solidFill>
              </a:rPr>
              <a:t> regard, genuineness, and active listening.</a:t>
            </a:r>
            <a:endParaRPr lang="en-US" sz="2800" dirty="0">
              <a:solidFill>
                <a:schemeClr val="accent2">
                  <a:lumMod val="60000"/>
                  <a:lumOff val="40000"/>
                </a:schemeClr>
              </a:solidFill>
            </a:endParaRPr>
          </a:p>
        </p:txBody>
      </p:sp>
      <p:pic>
        <p:nvPicPr>
          <p:cNvPr id="3" name="Picture 2" descr="images-64.jpeg"/>
          <p:cNvPicPr>
            <a:picLocks noChangeAspect="1"/>
          </p:cNvPicPr>
          <p:nvPr/>
        </p:nvPicPr>
        <p:blipFill>
          <a:blip r:embed="rId2"/>
          <a:stretch>
            <a:fillRect/>
          </a:stretch>
        </p:blipFill>
        <p:spPr>
          <a:xfrm>
            <a:off x="674139" y="3254320"/>
            <a:ext cx="2353821" cy="3362601"/>
          </a:xfrm>
          <a:prstGeom prst="rect">
            <a:avLst/>
          </a:prstGeom>
        </p:spPr>
      </p:pic>
      <p:pic>
        <p:nvPicPr>
          <p:cNvPr id="5" name="Picture 4" descr="images-61.jpeg"/>
          <p:cNvPicPr>
            <a:picLocks noChangeAspect="1"/>
          </p:cNvPicPr>
          <p:nvPr/>
        </p:nvPicPr>
        <p:blipFill>
          <a:blip r:embed="rId3"/>
          <a:stretch>
            <a:fillRect/>
          </a:stretch>
        </p:blipFill>
        <p:spPr>
          <a:xfrm>
            <a:off x="4442482" y="3254320"/>
            <a:ext cx="3317964" cy="33626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13553" y="297918"/>
            <a:ext cx="8418907" cy="2985433"/>
          </a:xfrm>
          <a:prstGeom prst="rect">
            <a:avLst/>
          </a:prstGeom>
          <a:noFill/>
        </p:spPr>
        <p:txBody>
          <a:bodyPr wrap="square" rtlCol="0">
            <a:spAutoFit/>
          </a:bodyPr>
          <a:lstStyle/>
          <a:p>
            <a:r>
              <a:rPr lang="en-US" sz="4000" dirty="0" smtClean="0">
                <a:solidFill>
                  <a:schemeClr val="accent2">
                    <a:lumMod val="60000"/>
                    <a:lumOff val="40000"/>
                  </a:schemeClr>
                </a:solidFill>
              </a:rPr>
              <a:t>Psychoanalytic Approach:</a:t>
            </a:r>
          </a:p>
          <a:p>
            <a:endParaRPr lang="en-US" dirty="0" smtClean="0">
              <a:solidFill>
                <a:schemeClr val="accent2">
                  <a:lumMod val="60000"/>
                  <a:lumOff val="40000"/>
                </a:schemeClr>
              </a:solidFill>
            </a:endParaRPr>
          </a:p>
          <a:p>
            <a:r>
              <a:rPr lang="en-US" sz="2800" dirty="0" smtClean="0">
                <a:solidFill>
                  <a:schemeClr val="accent2">
                    <a:lumMod val="60000"/>
                    <a:lumOff val="40000"/>
                  </a:schemeClr>
                </a:solidFill>
              </a:rPr>
              <a:t>Focus:</a:t>
            </a:r>
            <a:r>
              <a:rPr lang="en-US" sz="2800" dirty="0" smtClean="0">
                <a:solidFill>
                  <a:srgbClr val="AAD4A9"/>
                </a:solidFill>
              </a:rPr>
              <a:t>  Unconscious conflicts that usually date back to childhood experiences</a:t>
            </a:r>
          </a:p>
          <a:p>
            <a:endParaRPr lang="en-US" dirty="0" smtClean="0">
              <a:solidFill>
                <a:srgbClr val="AAD4A9"/>
              </a:solidFill>
            </a:endParaRPr>
          </a:p>
          <a:p>
            <a:r>
              <a:rPr lang="en-US" sz="2800" dirty="0" smtClean="0">
                <a:solidFill>
                  <a:srgbClr val="5BCFE7"/>
                </a:solidFill>
              </a:rPr>
              <a:t>Major Techniques</a:t>
            </a:r>
            <a:r>
              <a:rPr lang="en-US" sz="2800" dirty="0" smtClean="0">
                <a:solidFill>
                  <a:srgbClr val="AAD4A9"/>
                </a:solidFill>
              </a:rPr>
              <a:t>:  Uses free association, dream analysis, transference, and interpretation</a:t>
            </a:r>
            <a:r>
              <a:rPr lang="en-US" dirty="0" smtClean="0">
                <a:solidFill>
                  <a:srgbClr val="AAD4A9"/>
                </a:solidFill>
              </a:rPr>
              <a:t>.</a:t>
            </a:r>
            <a:endParaRPr lang="en-US" dirty="0">
              <a:solidFill>
                <a:srgbClr val="AAD4A9"/>
              </a:solidFill>
            </a:endParaRPr>
          </a:p>
        </p:txBody>
      </p:sp>
      <p:pic>
        <p:nvPicPr>
          <p:cNvPr id="3" name="Picture 2"/>
          <p:cNvPicPr>
            <a:picLocks noChangeAspect="1"/>
          </p:cNvPicPr>
          <p:nvPr/>
        </p:nvPicPr>
        <p:blipFill>
          <a:blip r:embed="rId2"/>
          <a:stretch>
            <a:fillRect/>
          </a:stretch>
        </p:blipFill>
        <p:spPr>
          <a:xfrm>
            <a:off x="371384" y="3841011"/>
            <a:ext cx="2764150" cy="2565620"/>
          </a:xfrm>
          <a:prstGeom prst="rect">
            <a:avLst/>
          </a:prstGeom>
        </p:spPr>
      </p:pic>
      <p:pic>
        <p:nvPicPr>
          <p:cNvPr id="4" name="Picture 3"/>
          <p:cNvPicPr>
            <a:picLocks noChangeAspect="1"/>
          </p:cNvPicPr>
          <p:nvPr/>
        </p:nvPicPr>
        <p:blipFill>
          <a:blip r:embed="rId3"/>
          <a:stretch>
            <a:fillRect/>
          </a:stretch>
        </p:blipFill>
        <p:spPr>
          <a:xfrm>
            <a:off x="4583546" y="3283351"/>
            <a:ext cx="4148914" cy="3457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50844" y="564477"/>
            <a:ext cx="8277808" cy="3046988"/>
          </a:xfrm>
          <a:prstGeom prst="rect">
            <a:avLst/>
          </a:prstGeom>
          <a:noFill/>
        </p:spPr>
        <p:txBody>
          <a:bodyPr wrap="square" rtlCol="0">
            <a:spAutoFit/>
          </a:bodyPr>
          <a:lstStyle/>
          <a:p>
            <a:r>
              <a:rPr lang="en-US" sz="4000" dirty="0" smtClean="0">
                <a:solidFill>
                  <a:srgbClr val="5BCFE7"/>
                </a:solidFill>
              </a:rPr>
              <a:t>Cognitive Therapy:</a:t>
            </a:r>
          </a:p>
          <a:p>
            <a:endParaRPr lang="en-US" sz="4000" dirty="0" smtClean="0">
              <a:solidFill>
                <a:srgbClr val="AAD4A9"/>
              </a:solidFill>
            </a:endParaRPr>
          </a:p>
          <a:p>
            <a:r>
              <a:rPr lang="en-US" sz="2800" dirty="0" smtClean="0">
                <a:solidFill>
                  <a:schemeClr val="accent2">
                    <a:lumMod val="60000"/>
                    <a:lumOff val="40000"/>
                  </a:schemeClr>
                </a:solidFill>
              </a:rPr>
              <a:t>Focus:</a:t>
            </a:r>
            <a:r>
              <a:rPr lang="en-US" sz="2800" dirty="0" smtClean="0">
                <a:solidFill>
                  <a:srgbClr val="AAD4A9"/>
                </a:solidFill>
              </a:rPr>
              <a:t>  Faulty thought processes and beliefs.</a:t>
            </a:r>
          </a:p>
          <a:p>
            <a:endParaRPr lang="en-US" sz="2800" dirty="0" smtClean="0">
              <a:solidFill>
                <a:srgbClr val="AAD4A9"/>
              </a:solidFill>
            </a:endParaRPr>
          </a:p>
          <a:p>
            <a:r>
              <a:rPr lang="en-US" sz="2800" dirty="0" smtClean="0">
                <a:solidFill>
                  <a:schemeClr val="accent2">
                    <a:lumMod val="60000"/>
                    <a:lumOff val="40000"/>
                  </a:schemeClr>
                </a:solidFill>
              </a:rPr>
              <a:t>Major Techniques</a:t>
            </a:r>
            <a:r>
              <a:rPr lang="en-US" sz="2800" dirty="0" smtClean="0">
                <a:solidFill>
                  <a:srgbClr val="AAD4A9"/>
                </a:solidFill>
              </a:rPr>
              <a:t>:  Rational examination of</a:t>
            </a:r>
          </a:p>
          <a:p>
            <a:r>
              <a:rPr lang="en-US" sz="2800" dirty="0" smtClean="0">
                <a:solidFill>
                  <a:srgbClr val="AAD4A9"/>
                </a:solidFill>
              </a:rPr>
              <a:t>Irrational beliefs.</a:t>
            </a:r>
            <a:endParaRPr lang="en-US" sz="2800" dirty="0">
              <a:solidFill>
                <a:srgbClr val="AAD4A9"/>
              </a:solidFill>
            </a:endParaRPr>
          </a:p>
        </p:txBody>
      </p:sp>
      <p:pic>
        <p:nvPicPr>
          <p:cNvPr id="3" name="Picture 2"/>
          <p:cNvPicPr>
            <a:picLocks noChangeAspect="1"/>
          </p:cNvPicPr>
          <p:nvPr/>
        </p:nvPicPr>
        <p:blipFill>
          <a:blip r:embed="rId2"/>
          <a:stretch>
            <a:fillRect/>
          </a:stretch>
        </p:blipFill>
        <p:spPr>
          <a:xfrm>
            <a:off x="3743910" y="3376266"/>
            <a:ext cx="5129650" cy="3174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54652" y="533117"/>
            <a:ext cx="8262131" cy="5324535"/>
          </a:xfrm>
          <a:prstGeom prst="rect">
            <a:avLst/>
          </a:prstGeom>
          <a:noFill/>
        </p:spPr>
        <p:txBody>
          <a:bodyPr wrap="square" rtlCol="0">
            <a:spAutoFit/>
          </a:bodyPr>
          <a:lstStyle/>
          <a:p>
            <a:r>
              <a:rPr lang="en-US" sz="4000" dirty="0" smtClean="0">
                <a:solidFill>
                  <a:srgbClr val="5BCFE7"/>
                </a:solidFill>
              </a:rPr>
              <a:t>Behavioral Therapy:</a:t>
            </a:r>
          </a:p>
          <a:p>
            <a:endParaRPr lang="en-US" sz="4000" dirty="0" smtClean="0">
              <a:solidFill>
                <a:srgbClr val="5BCFE7"/>
              </a:solidFill>
            </a:endParaRPr>
          </a:p>
          <a:p>
            <a:r>
              <a:rPr lang="en-US" sz="2800" dirty="0" smtClean="0">
                <a:solidFill>
                  <a:srgbClr val="5BCFE7"/>
                </a:solidFill>
              </a:rPr>
              <a:t>Focus: </a:t>
            </a:r>
            <a:r>
              <a:rPr lang="en-US" sz="2800" dirty="0" smtClean="0">
                <a:solidFill>
                  <a:srgbClr val="AAD4A9"/>
                </a:solidFill>
              </a:rPr>
              <a:t>Relationships between past learning and the occurrence of a behavioral problem.</a:t>
            </a:r>
          </a:p>
          <a:p>
            <a:endParaRPr lang="en-US" sz="2800" dirty="0" smtClean="0">
              <a:solidFill>
                <a:srgbClr val="AAD4A9"/>
              </a:solidFill>
            </a:endParaRPr>
          </a:p>
          <a:p>
            <a:r>
              <a:rPr lang="en-US" sz="2800" dirty="0" smtClean="0">
                <a:solidFill>
                  <a:schemeClr val="accent2">
                    <a:lumMod val="60000"/>
                    <a:lumOff val="40000"/>
                  </a:schemeClr>
                </a:solidFill>
              </a:rPr>
              <a:t>Major Techniques</a:t>
            </a:r>
            <a:r>
              <a:rPr lang="en-US" sz="2800" dirty="0" smtClean="0">
                <a:solidFill>
                  <a:srgbClr val="5BCFE7"/>
                </a:solidFill>
              </a:rPr>
              <a:t>:</a:t>
            </a:r>
            <a:r>
              <a:rPr lang="en-US" sz="2800" dirty="0" smtClean="0">
                <a:solidFill>
                  <a:srgbClr val="AAD4A9"/>
                </a:solidFill>
              </a:rPr>
              <a:t>  Systematic desensitization and aversion therapy.</a:t>
            </a:r>
          </a:p>
          <a:p>
            <a:endParaRPr lang="en-US" sz="4000" dirty="0" smtClean="0">
              <a:solidFill>
                <a:srgbClr val="5BCFE7"/>
              </a:solidFill>
            </a:endParaRPr>
          </a:p>
          <a:p>
            <a:endParaRPr lang="en-US" sz="4000" dirty="0" smtClean="0">
              <a:solidFill>
                <a:srgbClr val="5BCFE7"/>
              </a:solidFill>
            </a:endParaRPr>
          </a:p>
          <a:p>
            <a:endParaRPr lang="en-US" sz="4000" dirty="0">
              <a:solidFill>
                <a:srgbClr val="5BCFE7"/>
              </a:solidFill>
            </a:endParaRPr>
          </a:p>
        </p:txBody>
      </p:sp>
      <p:pic>
        <p:nvPicPr>
          <p:cNvPr id="3" name="Picture 2"/>
          <p:cNvPicPr>
            <a:picLocks noChangeAspect="1"/>
          </p:cNvPicPr>
          <p:nvPr/>
        </p:nvPicPr>
        <p:blipFill>
          <a:blip r:embed="rId2"/>
          <a:stretch>
            <a:fillRect/>
          </a:stretch>
        </p:blipFill>
        <p:spPr>
          <a:xfrm>
            <a:off x="2060013" y="3998377"/>
            <a:ext cx="5183070" cy="25915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18011" y="1497729"/>
            <a:ext cx="10562734" cy="3416320"/>
          </a:xfrm>
          <a:prstGeom prst="rect">
            <a:avLst/>
          </a:prstGeom>
          <a:noFill/>
        </p:spPr>
        <p:txBody>
          <a:bodyPr wrap="square" rtlCol="0">
            <a:spAutoFit/>
          </a:bodyPr>
          <a:lstStyle/>
          <a:p>
            <a:r>
              <a:rPr lang="en-US" sz="5400" dirty="0" smtClean="0">
                <a:solidFill>
                  <a:schemeClr val="accent2">
                    <a:lumMod val="60000"/>
                    <a:lumOff val="40000"/>
                  </a:schemeClr>
                </a:solidFill>
              </a:rPr>
              <a:t>The Fundamental </a:t>
            </a:r>
          </a:p>
          <a:p>
            <a:r>
              <a:rPr lang="en-US" sz="5400" dirty="0" smtClean="0">
                <a:solidFill>
                  <a:schemeClr val="accent2">
                    <a:lumMod val="60000"/>
                    <a:lumOff val="40000"/>
                  </a:schemeClr>
                </a:solidFill>
              </a:rPr>
              <a:t>Attribution Error </a:t>
            </a:r>
          </a:p>
          <a:p>
            <a:r>
              <a:rPr lang="en-US" sz="5400" dirty="0" smtClean="0">
                <a:solidFill>
                  <a:schemeClr val="accent2">
                    <a:lumMod val="60000"/>
                    <a:lumOff val="40000"/>
                  </a:schemeClr>
                </a:solidFill>
              </a:rPr>
              <a:t>vs. </a:t>
            </a:r>
          </a:p>
          <a:p>
            <a:r>
              <a:rPr lang="en-US" sz="5400" dirty="0" smtClean="0">
                <a:solidFill>
                  <a:schemeClr val="accent2">
                    <a:lumMod val="60000"/>
                    <a:lumOff val="40000"/>
                  </a:schemeClr>
                </a:solidFill>
              </a:rPr>
              <a:t>The Self-Serving Bias</a:t>
            </a:r>
            <a:endParaRPr lang="en-US" sz="5400" dirty="0">
              <a:solidFill>
                <a:schemeClr val="accent2">
                  <a:lumMod val="60000"/>
                  <a:lumOff val="4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739211"/>
          </a:xfrm>
          <a:prstGeom prst="rect">
            <a:avLst/>
          </a:prstGeom>
          <a:noFill/>
        </p:spPr>
        <p:txBody>
          <a:bodyPr wrap="square" rtlCol="0">
            <a:spAutoFit/>
          </a:bodyPr>
          <a:lstStyle/>
          <a:p>
            <a:r>
              <a:rPr lang="en-US" sz="4400" dirty="0" smtClean="0">
                <a:solidFill>
                  <a:srgbClr val="5BCFE7"/>
                </a:solidFill>
              </a:rPr>
              <a:t> Self-Serving Bias:</a:t>
            </a:r>
          </a:p>
          <a:p>
            <a:r>
              <a:rPr lang="en-US" sz="3600" dirty="0" smtClean="0">
                <a:solidFill>
                  <a:srgbClr val="D4D162"/>
                </a:solidFill>
              </a:rPr>
              <a:t>  How you interpret your own behavior.</a:t>
            </a:r>
          </a:p>
          <a:p>
            <a:r>
              <a:rPr lang="en-US" sz="3600" dirty="0" smtClean="0">
                <a:solidFill>
                  <a:srgbClr val="AAD4A9"/>
                </a:solidFill>
              </a:rPr>
              <a:t>   </a:t>
            </a:r>
            <a:r>
              <a:rPr lang="en-US" sz="2800" dirty="0" smtClean="0">
                <a:solidFill>
                  <a:srgbClr val="AAD4A9"/>
                </a:solidFill>
              </a:rPr>
              <a:t>Most people take credit for their own</a:t>
            </a:r>
          </a:p>
          <a:p>
            <a:r>
              <a:rPr lang="en-US" sz="2800" dirty="0" smtClean="0">
                <a:solidFill>
                  <a:srgbClr val="AAD4A9"/>
                </a:solidFill>
              </a:rPr>
              <a:t>   success while blaming their failures</a:t>
            </a:r>
          </a:p>
          <a:p>
            <a:r>
              <a:rPr lang="en-US" sz="2800" dirty="0" smtClean="0">
                <a:solidFill>
                  <a:srgbClr val="AAD4A9"/>
                </a:solidFill>
              </a:rPr>
              <a:t>   on circumstances beyond their control.</a:t>
            </a:r>
            <a:endParaRPr lang="en-US" sz="2800" dirty="0">
              <a:solidFill>
                <a:srgbClr val="AAD4A9"/>
              </a:solidFill>
            </a:endParaRPr>
          </a:p>
        </p:txBody>
      </p:sp>
      <p:pic>
        <p:nvPicPr>
          <p:cNvPr id="3" name="Picture 2"/>
          <p:cNvPicPr>
            <a:picLocks noChangeAspect="1"/>
          </p:cNvPicPr>
          <p:nvPr/>
        </p:nvPicPr>
        <p:blipFill>
          <a:blip r:embed="rId2"/>
          <a:stretch>
            <a:fillRect/>
          </a:stretch>
        </p:blipFill>
        <p:spPr>
          <a:xfrm>
            <a:off x="1228740" y="2739210"/>
            <a:ext cx="5669434" cy="37679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82198" y="376318"/>
            <a:ext cx="8481619" cy="2308324"/>
          </a:xfrm>
          <a:prstGeom prst="rect">
            <a:avLst/>
          </a:prstGeom>
          <a:noFill/>
        </p:spPr>
        <p:txBody>
          <a:bodyPr wrap="square" rtlCol="0">
            <a:spAutoFit/>
          </a:bodyPr>
          <a:lstStyle/>
          <a:p>
            <a:r>
              <a:rPr lang="en-US" sz="3600" dirty="0" smtClean="0">
                <a:solidFill>
                  <a:schemeClr val="accent2">
                    <a:lumMod val="60000"/>
                    <a:lumOff val="40000"/>
                  </a:schemeClr>
                </a:solidFill>
              </a:rPr>
              <a:t>Fundamental Attribution Error:</a:t>
            </a:r>
          </a:p>
          <a:p>
            <a:r>
              <a:rPr lang="en-US" sz="3600" dirty="0" smtClean="0">
                <a:solidFill>
                  <a:schemeClr val="accent2">
                    <a:lumMod val="60000"/>
                    <a:lumOff val="40000"/>
                  </a:schemeClr>
                </a:solidFill>
              </a:rPr>
              <a:t>  </a:t>
            </a:r>
            <a:r>
              <a:rPr lang="en-US" sz="2800" dirty="0" smtClean="0">
                <a:solidFill>
                  <a:srgbClr val="AAD4A9"/>
                </a:solidFill>
              </a:rPr>
              <a:t>How you judge the reasons for another person’s</a:t>
            </a:r>
          </a:p>
          <a:p>
            <a:r>
              <a:rPr lang="en-US" sz="2800" dirty="0" smtClean="0">
                <a:solidFill>
                  <a:srgbClr val="AAD4A9"/>
                </a:solidFill>
              </a:rPr>
              <a:t>   behavior.</a:t>
            </a:r>
            <a:endParaRPr lang="en-US" sz="3600" dirty="0" smtClean="0">
              <a:solidFill>
                <a:schemeClr val="accent2">
                  <a:lumMod val="60000"/>
                  <a:lumOff val="40000"/>
                </a:schemeClr>
              </a:solidFill>
            </a:endParaRPr>
          </a:p>
          <a:p>
            <a:endParaRPr lang="en-US" sz="3600"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1269892" y="2106500"/>
            <a:ext cx="6725720" cy="44320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58335" y="344380"/>
            <a:ext cx="8525072" cy="6863417"/>
          </a:xfrm>
          <a:prstGeom prst="rect">
            <a:avLst/>
          </a:prstGeom>
          <a:noFill/>
        </p:spPr>
        <p:txBody>
          <a:bodyPr wrap="square" rtlCol="0">
            <a:spAutoFit/>
          </a:bodyPr>
          <a:lstStyle/>
          <a:p>
            <a:r>
              <a:rPr lang="en-US" sz="4000" dirty="0" smtClean="0">
                <a:solidFill>
                  <a:srgbClr val="AAD4A9"/>
                </a:solidFill>
              </a:rPr>
              <a:t>Two groups play video games</a:t>
            </a:r>
          </a:p>
          <a:p>
            <a:r>
              <a:rPr lang="en-US" sz="4000" dirty="0" smtClean="0">
                <a:solidFill>
                  <a:srgbClr val="AAD4A9"/>
                </a:solidFill>
              </a:rPr>
              <a:t>one group violent, one nonviolent.</a:t>
            </a:r>
          </a:p>
          <a:p>
            <a:r>
              <a:rPr lang="en-US" sz="4000" dirty="0" smtClean="0">
                <a:solidFill>
                  <a:srgbClr val="AAD4A9"/>
                </a:solidFill>
              </a:rPr>
              <a:t>Next the researchers measure</a:t>
            </a:r>
          </a:p>
          <a:p>
            <a:r>
              <a:rPr lang="en-US" sz="4000" dirty="0" smtClean="0">
                <a:solidFill>
                  <a:srgbClr val="AAD4A9"/>
                </a:solidFill>
              </a:rPr>
              <a:t>incidents of violent behavior.</a:t>
            </a:r>
          </a:p>
          <a:p>
            <a:endParaRPr lang="en-US" sz="4000" dirty="0" smtClean="0">
              <a:solidFill>
                <a:srgbClr val="CCFFCC"/>
              </a:solidFill>
            </a:endParaRPr>
          </a:p>
          <a:p>
            <a:r>
              <a:rPr lang="en-US" sz="4000" b="1" dirty="0" smtClean="0">
                <a:solidFill>
                  <a:schemeClr val="accent2">
                    <a:lumMod val="60000"/>
                    <a:lumOff val="40000"/>
                  </a:schemeClr>
                </a:solidFill>
              </a:rPr>
              <a:t>Independent Variable</a:t>
            </a:r>
            <a:r>
              <a:rPr lang="en-US" sz="4000" dirty="0" smtClean="0">
                <a:solidFill>
                  <a:schemeClr val="accent2">
                    <a:lumMod val="60000"/>
                    <a:lumOff val="40000"/>
                  </a:schemeClr>
                </a:solidFill>
              </a:rPr>
              <a:t>: </a:t>
            </a:r>
            <a:r>
              <a:rPr lang="en-US" sz="4000" dirty="0" smtClean="0">
                <a:solidFill>
                  <a:srgbClr val="AAD4A9"/>
                </a:solidFill>
              </a:rPr>
              <a:t>Type of video game assigned.</a:t>
            </a:r>
          </a:p>
          <a:p>
            <a:endParaRPr lang="en-US" sz="4000" dirty="0" smtClean="0">
              <a:solidFill>
                <a:srgbClr val="CCFFCC"/>
              </a:solidFill>
            </a:endParaRPr>
          </a:p>
          <a:p>
            <a:r>
              <a:rPr lang="en-US" sz="4000" b="1" dirty="0" smtClean="0">
                <a:solidFill>
                  <a:srgbClr val="5BCFE7"/>
                </a:solidFill>
              </a:rPr>
              <a:t>Dependent Variable</a:t>
            </a:r>
            <a:r>
              <a:rPr lang="en-US" sz="4000" dirty="0" smtClean="0">
                <a:solidFill>
                  <a:srgbClr val="CCFFCC"/>
                </a:solidFill>
              </a:rPr>
              <a:t>: Incidence of</a:t>
            </a:r>
          </a:p>
          <a:p>
            <a:r>
              <a:rPr lang="en-US" sz="4000" dirty="0" smtClean="0">
                <a:solidFill>
                  <a:srgbClr val="CCFFCC"/>
                </a:solidFill>
              </a:rPr>
              <a:t>violent behaviors.</a:t>
            </a:r>
          </a:p>
          <a:p>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66521" y="297918"/>
            <a:ext cx="8877479" cy="4154984"/>
          </a:xfrm>
          <a:prstGeom prst="rect">
            <a:avLst/>
          </a:prstGeom>
          <a:noFill/>
        </p:spPr>
        <p:txBody>
          <a:bodyPr wrap="square" rtlCol="0">
            <a:spAutoFit/>
          </a:bodyPr>
          <a:lstStyle/>
          <a:p>
            <a:r>
              <a:rPr lang="en-US" sz="4000" dirty="0" smtClean="0">
                <a:solidFill>
                  <a:schemeClr val="accent2">
                    <a:lumMod val="60000"/>
                    <a:lumOff val="40000"/>
                  </a:schemeClr>
                </a:solidFill>
              </a:rPr>
              <a:t>Functional Fixedness:</a:t>
            </a:r>
          </a:p>
          <a:p>
            <a:r>
              <a:rPr lang="en-US" sz="4000" dirty="0" smtClean="0">
                <a:solidFill>
                  <a:srgbClr val="AAD4A9"/>
                </a:solidFill>
              </a:rPr>
              <a:t>An inability to think outside the box.</a:t>
            </a:r>
          </a:p>
          <a:p>
            <a:r>
              <a:rPr lang="en-US" sz="2400" dirty="0" smtClean="0">
                <a:solidFill>
                  <a:srgbClr val="AAD4A9"/>
                </a:solidFill>
              </a:rPr>
              <a:t>People are often very limited in the ways they think about objects, concepts, and people. When something is thought of only in terms of its functionality, then the person is demonstrating functional fixedness. This type of thinking is narrow and limited, often inhibiting the problem solving process.</a:t>
            </a:r>
          </a:p>
          <a:p>
            <a:endParaRPr lang="en-US" sz="4000" dirty="0">
              <a:solidFill>
                <a:srgbClr val="AAD4A9"/>
              </a:solidFill>
            </a:endParaRPr>
          </a:p>
        </p:txBody>
      </p:sp>
      <p:pic>
        <p:nvPicPr>
          <p:cNvPr id="3" name="Picture 2"/>
          <p:cNvPicPr>
            <a:picLocks noChangeAspect="1"/>
          </p:cNvPicPr>
          <p:nvPr/>
        </p:nvPicPr>
        <p:blipFill>
          <a:blip r:embed="rId2"/>
          <a:stretch>
            <a:fillRect/>
          </a:stretch>
        </p:blipFill>
        <p:spPr>
          <a:xfrm>
            <a:off x="1711409" y="3700458"/>
            <a:ext cx="5860905" cy="288970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674140" y="0"/>
            <a:ext cx="8047395" cy="2123658"/>
          </a:xfrm>
          <a:prstGeom prst="rect">
            <a:avLst/>
          </a:prstGeom>
          <a:noFill/>
        </p:spPr>
        <p:txBody>
          <a:bodyPr wrap="none" rtlCol="0">
            <a:spAutoFit/>
          </a:bodyPr>
          <a:lstStyle/>
          <a:p>
            <a:r>
              <a:rPr lang="en-US" sz="3600" dirty="0" smtClean="0">
                <a:solidFill>
                  <a:schemeClr val="accent2">
                    <a:lumMod val="60000"/>
                    <a:lumOff val="40000"/>
                  </a:schemeClr>
                </a:solidFill>
              </a:rPr>
              <a:t>Positive and Negative Reinforcement:</a:t>
            </a:r>
          </a:p>
          <a:p>
            <a:endParaRPr lang="en-US" sz="3200" dirty="0" smtClean="0">
              <a:solidFill>
                <a:srgbClr val="AAD4A9"/>
              </a:solidFill>
            </a:endParaRPr>
          </a:p>
          <a:p>
            <a:r>
              <a:rPr lang="en-US" sz="3200" dirty="0" smtClean="0">
                <a:solidFill>
                  <a:srgbClr val="AAD4A9"/>
                </a:solidFill>
              </a:rPr>
              <a:t>Method for increasing positive behavior,</a:t>
            </a:r>
          </a:p>
          <a:p>
            <a:r>
              <a:rPr lang="en-US" sz="3200" dirty="0" smtClean="0">
                <a:solidFill>
                  <a:srgbClr val="AAD4A9"/>
                </a:solidFill>
              </a:rPr>
              <a:t>or decreasing negative behavior.</a:t>
            </a:r>
            <a:endParaRPr lang="en-US" sz="3200" dirty="0">
              <a:solidFill>
                <a:srgbClr val="AAD4A9"/>
              </a:solidFill>
            </a:endParaRPr>
          </a:p>
        </p:txBody>
      </p:sp>
      <p:pic>
        <p:nvPicPr>
          <p:cNvPr id="3" name="Picture 2" descr="summary of the 4 behavioral consequences &amp; their effects-resized-600.jpg.png"/>
          <p:cNvPicPr>
            <a:picLocks noChangeAspect="1"/>
          </p:cNvPicPr>
          <p:nvPr/>
        </p:nvPicPr>
        <p:blipFill>
          <a:blip r:embed="rId2"/>
          <a:stretch>
            <a:fillRect/>
          </a:stretch>
        </p:blipFill>
        <p:spPr>
          <a:xfrm>
            <a:off x="1806895" y="2356119"/>
            <a:ext cx="5984905" cy="45018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987693" y="486077"/>
            <a:ext cx="3606075" cy="707886"/>
          </a:xfrm>
          <a:prstGeom prst="rect">
            <a:avLst/>
          </a:prstGeom>
          <a:noFill/>
        </p:spPr>
        <p:txBody>
          <a:bodyPr wrap="none" rtlCol="0">
            <a:spAutoFit/>
          </a:bodyPr>
          <a:lstStyle/>
          <a:p>
            <a:r>
              <a:rPr lang="en-US" sz="4000" dirty="0" smtClean="0">
                <a:solidFill>
                  <a:schemeClr val="accent2">
                    <a:lumMod val="60000"/>
                    <a:lumOff val="40000"/>
                  </a:schemeClr>
                </a:solidFill>
              </a:rPr>
              <a:t>Schizophrenia:</a:t>
            </a:r>
            <a:endParaRPr lang="en-US" sz="4000" dirty="0">
              <a:solidFill>
                <a:schemeClr val="accent2">
                  <a:lumMod val="60000"/>
                  <a:lumOff val="40000"/>
                </a:schemeClr>
              </a:solidFill>
            </a:endParaRPr>
          </a:p>
        </p:txBody>
      </p:sp>
      <p:pic>
        <p:nvPicPr>
          <p:cNvPr id="3" name="Picture 2" descr="images-65.jpeg"/>
          <p:cNvPicPr>
            <a:picLocks noChangeAspect="1"/>
          </p:cNvPicPr>
          <p:nvPr/>
        </p:nvPicPr>
        <p:blipFill>
          <a:blip r:embed="rId2"/>
          <a:stretch>
            <a:fillRect/>
          </a:stretch>
        </p:blipFill>
        <p:spPr>
          <a:xfrm>
            <a:off x="1507772" y="1368771"/>
            <a:ext cx="5612605" cy="449455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13553" y="736956"/>
            <a:ext cx="8183743" cy="3416320"/>
          </a:xfrm>
          <a:prstGeom prst="rect">
            <a:avLst/>
          </a:prstGeom>
          <a:noFill/>
        </p:spPr>
        <p:txBody>
          <a:bodyPr wrap="square" rtlCol="0">
            <a:spAutoFit/>
          </a:bodyPr>
          <a:lstStyle/>
          <a:p>
            <a:r>
              <a:rPr lang="en-US" sz="3600" dirty="0" smtClean="0">
                <a:solidFill>
                  <a:srgbClr val="5BCFE7"/>
                </a:solidFill>
              </a:rPr>
              <a:t>Schizophrenia:</a:t>
            </a:r>
          </a:p>
          <a:p>
            <a:endParaRPr lang="en-US" sz="3600" dirty="0" smtClean="0">
              <a:solidFill>
                <a:srgbClr val="5BCFE7"/>
              </a:solidFill>
            </a:endParaRPr>
          </a:p>
          <a:p>
            <a:r>
              <a:rPr lang="en-US" sz="2400" dirty="0" smtClean="0">
                <a:solidFill>
                  <a:srgbClr val="5BCFE7"/>
                </a:solidFill>
              </a:rPr>
              <a:t>Most frequently tested form of abnormal behavior</a:t>
            </a:r>
          </a:p>
          <a:p>
            <a:endParaRPr lang="en-US" sz="2400" dirty="0" smtClean="0">
              <a:solidFill>
                <a:srgbClr val="5BCFE7"/>
              </a:solidFill>
            </a:endParaRPr>
          </a:p>
          <a:p>
            <a:r>
              <a:rPr lang="en-US" sz="2400" dirty="0" smtClean="0">
                <a:solidFill>
                  <a:srgbClr val="5BCFE7"/>
                </a:solidFill>
              </a:rPr>
              <a:t>Typically begins in late adolescence or early adulthood.</a:t>
            </a:r>
          </a:p>
          <a:p>
            <a:r>
              <a:rPr lang="en-US" sz="2400" dirty="0" smtClean="0">
                <a:solidFill>
                  <a:srgbClr val="5BCFE7"/>
                </a:solidFill>
              </a:rPr>
              <a:t>Rarely emerges prior to adolescence or after age 45.</a:t>
            </a:r>
          </a:p>
          <a:p>
            <a:endParaRPr lang="en-US" sz="2400" dirty="0" smtClean="0">
              <a:solidFill>
                <a:srgbClr val="5BCFE7"/>
              </a:solidFill>
            </a:endParaRPr>
          </a:p>
          <a:p>
            <a:r>
              <a:rPr lang="en-US" sz="2400" dirty="0" smtClean="0">
                <a:solidFill>
                  <a:srgbClr val="5BCFE7"/>
                </a:solidFill>
              </a:rPr>
              <a:t>Genetics affects your chances of having schizophrenia. </a:t>
            </a:r>
            <a:endParaRPr lang="en-US" sz="2400" dirty="0">
              <a:solidFill>
                <a:srgbClr val="5BCFE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87503" y="753331"/>
            <a:ext cx="4090312" cy="3785652"/>
          </a:xfrm>
          <a:prstGeom prst="rect">
            <a:avLst/>
          </a:prstGeom>
          <a:noFill/>
        </p:spPr>
        <p:txBody>
          <a:bodyPr wrap="square" rtlCol="0">
            <a:spAutoFit/>
          </a:bodyPr>
          <a:lstStyle/>
          <a:p>
            <a:r>
              <a:rPr lang="en-US" sz="4000" dirty="0" smtClean="0">
                <a:solidFill>
                  <a:srgbClr val="AAD4A9"/>
                </a:solidFill>
              </a:rPr>
              <a:t>Use mnemonic tips to remember the </a:t>
            </a:r>
          </a:p>
          <a:p>
            <a:r>
              <a:rPr lang="en-US" sz="4000" dirty="0" smtClean="0">
                <a:solidFill>
                  <a:srgbClr val="AAD4A9"/>
                </a:solidFill>
              </a:rPr>
              <a:t>functions of </a:t>
            </a:r>
          </a:p>
          <a:p>
            <a:r>
              <a:rPr lang="en-US" sz="4000" dirty="0" smtClean="0">
                <a:solidFill>
                  <a:srgbClr val="AAD4A9"/>
                </a:solidFill>
              </a:rPr>
              <a:t>different parts</a:t>
            </a:r>
          </a:p>
          <a:p>
            <a:r>
              <a:rPr lang="en-US" sz="4000" dirty="0" smtClean="0">
                <a:solidFill>
                  <a:srgbClr val="AAD4A9"/>
                </a:solidFill>
              </a:rPr>
              <a:t>of the brain.</a:t>
            </a:r>
            <a:endParaRPr lang="en-US" sz="4000" dirty="0">
              <a:solidFill>
                <a:srgbClr val="AAD4A9"/>
              </a:solidFill>
            </a:endParaRPr>
          </a:p>
        </p:txBody>
      </p:sp>
      <p:pic>
        <p:nvPicPr>
          <p:cNvPr id="3" name="Picture 2" descr="images-44.jpeg"/>
          <p:cNvPicPr>
            <a:picLocks noChangeAspect="1"/>
          </p:cNvPicPr>
          <p:nvPr/>
        </p:nvPicPr>
        <p:blipFill>
          <a:blip r:embed="rId2"/>
          <a:stretch>
            <a:fillRect/>
          </a:stretch>
        </p:blipFill>
        <p:spPr>
          <a:xfrm>
            <a:off x="4160640" y="753330"/>
            <a:ext cx="4515127" cy="47567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09031" y="839426"/>
            <a:ext cx="8417432" cy="5016758"/>
          </a:xfrm>
          <a:prstGeom prst="rect">
            <a:avLst/>
          </a:prstGeom>
          <a:noFill/>
        </p:spPr>
        <p:txBody>
          <a:bodyPr wrap="square" rtlCol="0">
            <a:spAutoFit/>
          </a:bodyPr>
          <a:lstStyle/>
          <a:p>
            <a:r>
              <a:rPr lang="en-US" sz="4000" dirty="0" smtClean="0">
                <a:solidFill>
                  <a:srgbClr val="AAD4A9"/>
                </a:solidFill>
              </a:rPr>
              <a:t>For “hippo</a:t>
            </a:r>
            <a:r>
              <a:rPr lang="en-US" sz="4000" u="sng" dirty="0" smtClean="0">
                <a:solidFill>
                  <a:schemeClr val="accent2">
                    <a:lumMod val="60000"/>
                    <a:lumOff val="40000"/>
                  </a:schemeClr>
                </a:solidFill>
              </a:rPr>
              <a:t>campus</a:t>
            </a:r>
            <a:r>
              <a:rPr lang="en-US" sz="4000" dirty="0" smtClean="0">
                <a:solidFill>
                  <a:srgbClr val="AAD4A9"/>
                </a:solidFill>
              </a:rPr>
              <a:t>”, think campus</a:t>
            </a:r>
          </a:p>
          <a:p>
            <a:endParaRPr lang="en-US" sz="4000" dirty="0" smtClean="0">
              <a:solidFill>
                <a:srgbClr val="AAD4A9"/>
              </a:solidFill>
            </a:endParaRPr>
          </a:p>
          <a:p>
            <a:r>
              <a:rPr lang="en-US" sz="4000" dirty="0" smtClean="0">
                <a:solidFill>
                  <a:srgbClr val="AAD4A9"/>
                </a:solidFill>
              </a:rPr>
              <a:t>The hippo</a:t>
            </a:r>
            <a:r>
              <a:rPr lang="en-US" sz="4000" u="sng" dirty="0" smtClean="0">
                <a:solidFill>
                  <a:srgbClr val="AAD4A9"/>
                </a:solidFill>
              </a:rPr>
              <a:t>campus</a:t>
            </a:r>
            <a:r>
              <a:rPr lang="en-US" sz="4000" dirty="0" smtClean="0">
                <a:solidFill>
                  <a:srgbClr val="AAD4A9"/>
                </a:solidFill>
              </a:rPr>
              <a:t> forms and retrieves memories. </a:t>
            </a:r>
          </a:p>
          <a:p>
            <a:endParaRPr lang="en-US" sz="4000" dirty="0" smtClean="0">
              <a:solidFill>
                <a:srgbClr val="AAD4A9"/>
              </a:solidFill>
            </a:endParaRPr>
          </a:p>
          <a:p>
            <a:r>
              <a:rPr lang="en-US" sz="4000" dirty="0" smtClean="0">
                <a:solidFill>
                  <a:srgbClr val="AAD4A9"/>
                </a:solidFill>
              </a:rPr>
              <a:t>You will form many memories on</a:t>
            </a:r>
          </a:p>
          <a:p>
            <a:r>
              <a:rPr lang="en-US" sz="4000" dirty="0" smtClean="0">
                <a:solidFill>
                  <a:srgbClr val="AAD4A9"/>
                </a:solidFill>
              </a:rPr>
              <a:t>your college </a:t>
            </a:r>
            <a:r>
              <a:rPr lang="en-US" sz="4000" dirty="0" smtClean="0">
                <a:solidFill>
                  <a:schemeClr val="accent2">
                    <a:lumMod val="60000"/>
                    <a:lumOff val="40000"/>
                  </a:schemeClr>
                </a:solidFill>
              </a:rPr>
              <a:t>campus</a:t>
            </a:r>
            <a:r>
              <a:rPr lang="en-US" sz="4000" dirty="0" smtClean="0">
                <a:solidFill>
                  <a:srgbClr val="AAD4A9"/>
                </a:solidFill>
              </a:rPr>
              <a:t> and they will be stored in your hippo</a:t>
            </a:r>
            <a:r>
              <a:rPr lang="en-US" sz="4000" u="sng" dirty="0" smtClean="0">
                <a:solidFill>
                  <a:srgbClr val="5BCFE7"/>
                </a:solidFill>
              </a:rPr>
              <a:t>campus</a:t>
            </a:r>
            <a:r>
              <a:rPr lang="en-US" sz="4000" dirty="0" smtClean="0">
                <a:solidFill>
                  <a:srgbClr val="AAD4A9"/>
                </a:solidFill>
              </a:rPr>
              <a:t>.</a:t>
            </a:r>
            <a:endParaRPr lang="en-US" sz="4000" dirty="0">
              <a:solidFill>
                <a:srgbClr val="AAD4A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570721" y="436747"/>
            <a:ext cx="8224451" cy="5632311"/>
          </a:xfrm>
          <a:prstGeom prst="rect">
            <a:avLst/>
          </a:prstGeom>
          <a:noFill/>
        </p:spPr>
        <p:txBody>
          <a:bodyPr wrap="square" rtlCol="0">
            <a:spAutoFit/>
          </a:bodyPr>
          <a:lstStyle/>
          <a:p>
            <a:r>
              <a:rPr lang="en-US" sz="4000" dirty="0" smtClean="0">
                <a:solidFill>
                  <a:srgbClr val="5BCFE7"/>
                </a:solidFill>
              </a:rPr>
              <a:t>H</a:t>
            </a:r>
            <a:r>
              <a:rPr lang="en-US" sz="4000" dirty="0" smtClean="0">
                <a:solidFill>
                  <a:srgbClr val="AAD4A9"/>
                </a:solidFill>
              </a:rPr>
              <a:t>ypo</a:t>
            </a:r>
            <a:r>
              <a:rPr lang="en-US" sz="4000" dirty="0" smtClean="0">
                <a:solidFill>
                  <a:srgbClr val="5BCFE7"/>
                </a:solidFill>
              </a:rPr>
              <a:t>t</a:t>
            </a:r>
            <a:r>
              <a:rPr lang="en-US" sz="4000" dirty="0" smtClean="0">
                <a:solidFill>
                  <a:srgbClr val="AAD4A9"/>
                </a:solidFill>
              </a:rPr>
              <a:t>halamus: </a:t>
            </a:r>
          </a:p>
          <a:p>
            <a:r>
              <a:rPr lang="en-US" sz="4000" dirty="0" smtClean="0">
                <a:solidFill>
                  <a:srgbClr val="AAD4A9"/>
                </a:solidFill>
              </a:rPr>
              <a:t>Notice the letters  </a:t>
            </a:r>
            <a:r>
              <a:rPr lang="en-US" sz="4000" dirty="0" smtClean="0">
                <a:solidFill>
                  <a:srgbClr val="5BCFE7"/>
                </a:solidFill>
              </a:rPr>
              <a:t>H</a:t>
            </a:r>
            <a:r>
              <a:rPr lang="en-US" sz="4000" dirty="0" smtClean="0">
                <a:solidFill>
                  <a:srgbClr val="AAD4A9"/>
                </a:solidFill>
              </a:rPr>
              <a:t> and </a:t>
            </a:r>
            <a:r>
              <a:rPr lang="en-US" sz="4000" dirty="0" smtClean="0">
                <a:solidFill>
                  <a:srgbClr val="5BCFE7"/>
                </a:solidFill>
              </a:rPr>
              <a:t>T </a:t>
            </a:r>
            <a:r>
              <a:rPr lang="en-US" sz="4000" dirty="0" smtClean="0">
                <a:solidFill>
                  <a:srgbClr val="AAD4A9"/>
                </a:solidFill>
              </a:rPr>
              <a:t>to help </a:t>
            </a:r>
          </a:p>
          <a:p>
            <a:r>
              <a:rPr lang="en-US" sz="4000" dirty="0" smtClean="0">
                <a:solidFill>
                  <a:srgbClr val="AAD4A9"/>
                </a:solidFill>
              </a:rPr>
              <a:t>you remember that the</a:t>
            </a:r>
            <a:endParaRPr lang="en-US" sz="4000" dirty="0" smtClean="0">
              <a:solidFill>
                <a:srgbClr val="5BCFE7"/>
              </a:solidFill>
            </a:endParaRPr>
          </a:p>
          <a:p>
            <a:r>
              <a:rPr lang="en-US" sz="4000" dirty="0" smtClean="0">
                <a:solidFill>
                  <a:srgbClr val="AAD4A9"/>
                </a:solidFill>
              </a:rPr>
              <a:t>The </a:t>
            </a:r>
            <a:r>
              <a:rPr lang="en-US" sz="4000" u="sng" dirty="0" smtClean="0">
                <a:solidFill>
                  <a:schemeClr val="accent2">
                    <a:lumMod val="60000"/>
                    <a:lumOff val="40000"/>
                  </a:schemeClr>
                </a:solidFill>
              </a:rPr>
              <a:t>h</a:t>
            </a:r>
            <a:r>
              <a:rPr lang="en-US" sz="4000" dirty="0" smtClean="0">
                <a:solidFill>
                  <a:srgbClr val="AAD4A9"/>
                </a:solidFill>
              </a:rPr>
              <a:t>ypo</a:t>
            </a:r>
            <a:r>
              <a:rPr lang="en-US" sz="4000" u="sng" dirty="0" smtClean="0">
                <a:solidFill>
                  <a:srgbClr val="5BCFE7"/>
                </a:solidFill>
              </a:rPr>
              <a:t>t</a:t>
            </a:r>
            <a:r>
              <a:rPr lang="en-US" sz="4000" dirty="0" smtClean="0">
                <a:solidFill>
                  <a:srgbClr val="AAD4A9"/>
                </a:solidFill>
              </a:rPr>
              <a:t>halamus controls </a:t>
            </a:r>
            <a:r>
              <a:rPr lang="en-US" sz="4000" u="sng" dirty="0" smtClean="0">
                <a:solidFill>
                  <a:srgbClr val="5BCFE7"/>
                </a:solidFill>
              </a:rPr>
              <a:t>H</a:t>
            </a:r>
            <a:r>
              <a:rPr lang="en-US" sz="4000" dirty="0" smtClean="0">
                <a:solidFill>
                  <a:srgbClr val="AAD4A9"/>
                </a:solidFill>
              </a:rPr>
              <a:t>unger  and </a:t>
            </a:r>
            <a:r>
              <a:rPr lang="en-US" sz="4000" u="sng" dirty="0" smtClean="0">
                <a:solidFill>
                  <a:srgbClr val="5BCFE7"/>
                </a:solidFill>
              </a:rPr>
              <a:t>T</a:t>
            </a:r>
            <a:r>
              <a:rPr lang="en-US" sz="4000" dirty="0" smtClean="0">
                <a:solidFill>
                  <a:srgbClr val="AAD4A9"/>
                </a:solidFill>
              </a:rPr>
              <a:t>hirst. </a:t>
            </a:r>
          </a:p>
          <a:p>
            <a:endParaRPr lang="en-US" sz="4000" dirty="0" smtClean="0">
              <a:solidFill>
                <a:srgbClr val="AAD4A9"/>
              </a:solidFill>
            </a:endParaRPr>
          </a:p>
          <a:p>
            <a:r>
              <a:rPr lang="en-US" sz="4000" dirty="0" smtClean="0">
                <a:solidFill>
                  <a:srgbClr val="AAD4A9"/>
                </a:solidFill>
              </a:rPr>
              <a:t>Also remember the</a:t>
            </a:r>
          </a:p>
          <a:p>
            <a:r>
              <a:rPr lang="en-US" sz="4000" dirty="0" smtClean="0">
                <a:solidFill>
                  <a:srgbClr val="FFFF00"/>
                </a:solidFill>
              </a:rPr>
              <a:t>Four F’s </a:t>
            </a:r>
            <a:r>
              <a:rPr lang="en-US" sz="4000" dirty="0" smtClean="0">
                <a:solidFill>
                  <a:srgbClr val="AAD4A9"/>
                </a:solidFill>
              </a:rPr>
              <a:t>as functions</a:t>
            </a:r>
          </a:p>
          <a:p>
            <a:r>
              <a:rPr lang="en-US" sz="4000" dirty="0" smtClean="0">
                <a:solidFill>
                  <a:srgbClr val="AAD4A9"/>
                </a:solidFill>
              </a:rPr>
              <a:t>of the hypothalamus. </a:t>
            </a:r>
            <a:endParaRPr lang="en-US" sz="4000" dirty="0">
              <a:solidFill>
                <a:srgbClr val="AAD4A9"/>
              </a:solidFill>
            </a:endParaRPr>
          </a:p>
        </p:txBody>
      </p:sp>
      <p:pic>
        <p:nvPicPr>
          <p:cNvPr id="6" name="Picture 5" descr="images-52.jpeg"/>
          <p:cNvPicPr>
            <a:picLocks noChangeAspect="1"/>
          </p:cNvPicPr>
          <p:nvPr/>
        </p:nvPicPr>
        <p:blipFill>
          <a:blip r:embed="rId2"/>
          <a:stretch>
            <a:fillRect/>
          </a:stretch>
        </p:blipFill>
        <p:spPr>
          <a:xfrm>
            <a:off x="6026550" y="3087162"/>
            <a:ext cx="2768622" cy="3426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517363" y="479130"/>
            <a:ext cx="7885867" cy="3170099"/>
          </a:xfrm>
          <a:prstGeom prst="rect">
            <a:avLst/>
          </a:prstGeom>
          <a:noFill/>
        </p:spPr>
        <p:txBody>
          <a:bodyPr wrap="square" rtlCol="0">
            <a:spAutoFit/>
          </a:bodyPr>
          <a:lstStyle/>
          <a:p>
            <a:r>
              <a:rPr lang="en-US" sz="4000" dirty="0" smtClean="0">
                <a:solidFill>
                  <a:srgbClr val="AAD4A9"/>
                </a:solidFill>
              </a:rPr>
              <a:t>Remember that the </a:t>
            </a:r>
            <a:r>
              <a:rPr lang="en-US" sz="4000" dirty="0" smtClean="0">
                <a:solidFill>
                  <a:srgbClr val="5BCFE7"/>
                </a:solidFill>
              </a:rPr>
              <a:t>Left</a:t>
            </a:r>
            <a:r>
              <a:rPr lang="en-US" sz="4000" dirty="0" smtClean="0">
                <a:solidFill>
                  <a:srgbClr val="AAD4A9"/>
                </a:solidFill>
              </a:rPr>
              <a:t> Cerebral Hemisphere is responsible for</a:t>
            </a:r>
          </a:p>
          <a:p>
            <a:r>
              <a:rPr lang="en-US" sz="4000" dirty="0" smtClean="0">
                <a:solidFill>
                  <a:srgbClr val="5BCFE7"/>
                </a:solidFill>
              </a:rPr>
              <a:t>Language</a:t>
            </a:r>
            <a:r>
              <a:rPr lang="en-US" sz="4000" dirty="0" smtClean="0">
                <a:solidFill>
                  <a:srgbClr val="AAD4A9"/>
                </a:solidFill>
              </a:rPr>
              <a:t> functions:</a:t>
            </a:r>
          </a:p>
          <a:p>
            <a:r>
              <a:rPr lang="en-US" sz="4000" dirty="0" smtClean="0">
                <a:solidFill>
                  <a:srgbClr val="AAD4A9"/>
                </a:solidFill>
              </a:rPr>
              <a:t>     Connect the </a:t>
            </a:r>
            <a:r>
              <a:rPr lang="en-US" sz="4000" dirty="0" smtClean="0">
                <a:solidFill>
                  <a:schemeClr val="accent2">
                    <a:lumMod val="60000"/>
                    <a:lumOff val="40000"/>
                  </a:schemeClr>
                </a:solidFill>
              </a:rPr>
              <a:t>L</a:t>
            </a:r>
            <a:r>
              <a:rPr lang="en-US" sz="4000" dirty="0" smtClean="0">
                <a:solidFill>
                  <a:srgbClr val="AAD4A9"/>
                </a:solidFill>
              </a:rPr>
              <a:t> in </a:t>
            </a:r>
            <a:r>
              <a:rPr lang="en-US" sz="4000" dirty="0" smtClean="0">
                <a:solidFill>
                  <a:srgbClr val="5BCFE7"/>
                </a:solidFill>
              </a:rPr>
              <a:t>Left</a:t>
            </a:r>
            <a:r>
              <a:rPr lang="en-US" sz="4000" dirty="0" smtClean="0">
                <a:solidFill>
                  <a:srgbClr val="AAD4A9"/>
                </a:solidFill>
              </a:rPr>
              <a:t> with the</a:t>
            </a:r>
            <a:r>
              <a:rPr lang="en-US" sz="4000" dirty="0" smtClean="0">
                <a:solidFill>
                  <a:srgbClr val="5BCFE7"/>
                </a:solidFill>
              </a:rPr>
              <a:t> L</a:t>
            </a:r>
            <a:r>
              <a:rPr lang="en-US" sz="4000" dirty="0" smtClean="0">
                <a:solidFill>
                  <a:srgbClr val="AAD4A9"/>
                </a:solidFill>
              </a:rPr>
              <a:t> in the word </a:t>
            </a:r>
            <a:r>
              <a:rPr lang="en-US" sz="4000" dirty="0" smtClean="0">
                <a:solidFill>
                  <a:srgbClr val="5BCFE7"/>
                </a:solidFill>
              </a:rPr>
              <a:t>Language.</a:t>
            </a:r>
            <a:endParaRPr lang="en-US" sz="4000" dirty="0">
              <a:solidFill>
                <a:srgbClr val="5BCFE7"/>
              </a:solidFill>
            </a:endParaRPr>
          </a:p>
        </p:txBody>
      </p:sp>
      <p:pic>
        <p:nvPicPr>
          <p:cNvPr id="3" name="Picture 2" descr="images-53.jpeg"/>
          <p:cNvPicPr>
            <a:picLocks noChangeAspect="1"/>
          </p:cNvPicPr>
          <p:nvPr/>
        </p:nvPicPr>
        <p:blipFill>
          <a:blip r:embed="rId2"/>
          <a:stretch>
            <a:fillRect/>
          </a:stretch>
        </p:blipFill>
        <p:spPr>
          <a:xfrm>
            <a:off x="2492749" y="3735387"/>
            <a:ext cx="6177525" cy="26776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 name="Picture 1" descr="images-54.jpeg"/>
          <p:cNvPicPr>
            <a:picLocks noChangeAspect="1"/>
          </p:cNvPicPr>
          <p:nvPr/>
        </p:nvPicPr>
        <p:blipFill>
          <a:blip r:embed="rId2"/>
          <a:stretch>
            <a:fillRect/>
          </a:stretch>
        </p:blipFill>
        <p:spPr>
          <a:xfrm>
            <a:off x="283766" y="407678"/>
            <a:ext cx="4356824" cy="2775343"/>
          </a:xfrm>
          <a:prstGeom prst="rect">
            <a:avLst/>
          </a:prstGeom>
        </p:spPr>
      </p:pic>
      <p:pic>
        <p:nvPicPr>
          <p:cNvPr id="3" name="Picture 2" descr="images-58.jpeg"/>
          <p:cNvPicPr>
            <a:picLocks noChangeAspect="1"/>
          </p:cNvPicPr>
          <p:nvPr/>
        </p:nvPicPr>
        <p:blipFill>
          <a:blip r:embed="rId3"/>
          <a:stretch>
            <a:fillRect/>
          </a:stretch>
        </p:blipFill>
        <p:spPr>
          <a:xfrm>
            <a:off x="4762500" y="407677"/>
            <a:ext cx="3719532" cy="2775343"/>
          </a:xfrm>
          <a:prstGeom prst="rect">
            <a:avLst/>
          </a:prstGeom>
        </p:spPr>
      </p:pic>
      <p:sp>
        <p:nvSpPr>
          <p:cNvPr id="4" name="TextBox 3"/>
          <p:cNvSpPr txBox="1"/>
          <p:nvPr/>
        </p:nvSpPr>
        <p:spPr>
          <a:xfrm>
            <a:off x="373773" y="3418220"/>
            <a:ext cx="8108259" cy="3508653"/>
          </a:xfrm>
          <a:prstGeom prst="rect">
            <a:avLst/>
          </a:prstGeom>
          <a:noFill/>
        </p:spPr>
        <p:txBody>
          <a:bodyPr wrap="square" rtlCol="0">
            <a:spAutoFit/>
          </a:bodyPr>
          <a:lstStyle/>
          <a:p>
            <a:r>
              <a:rPr lang="en-US" sz="2800" dirty="0" smtClean="0">
                <a:solidFill>
                  <a:srgbClr val="AAD4A9"/>
                </a:solidFill>
              </a:rPr>
              <a:t>You won’t have to label a diagram of the eye, but you should know about RODS and CONES.</a:t>
            </a:r>
          </a:p>
          <a:p>
            <a:endParaRPr lang="en-US" dirty="0" smtClean="0">
              <a:solidFill>
                <a:srgbClr val="AAD4A9"/>
              </a:solidFill>
            </a:endParaRPr>
          </a:p>
          <a:p>
            <a:r>
              <a:rPr lang="en-US" sz="2800" dirty="0" smtClean="0">
                <a:solidFill>
                  <a:srgbClr val="AAD4A9"/>
                </a:solidFill>
              </a:rPr>
              <a:t>Connect the </a:t>
            </a:r>
            <a:r>
              <a:rPr lang="en-US" sz="2800" dirty="0" smtClean="0">
                <a:solidFill>
                  <a:srgbClr val="5BCFE7"/>
                </a:solidFill>
              </a:rPr>
              <a:t>C</a:t>
            </a:r>
            <a:r>
              <a:rPr lang="en-US" sz="2800" dirty="0" smtClean="0">
                <a:solidFill>
                  <a:srgbClr val="AAD4A9"/>
                </a:solidFill>
              </a:rPr>
              <a:t> in the word </a:t>
            </a:r>
            <a:r>
              <a:rPr lang="en-US" sz="2800" dirty="0" smtClean="0">
                <a:solidFill>
                  <a:srgbClr val="5BCFE7"/>
                </a:solidFill>
              </a:rPr>
              <a:t>CONES</a:t>
            </a:r>
            <a:r>
              <a:rPr lang="en-US" sz="2800" dirty="0" smtClean="0">
                <a:solidFill>
                  <a:srgbClr val="AAD4A9"/>
                </a:solidFill>
              </a:rPr>
              <a:t> with the </a:t>
            </a:r>
            <a:r>
              <a:rPr lang="en-US" sz="2800" dirty="0" smtClean="0">
                <a:solidFill>
                  <a:srgbClr val="5BCFE7"/>
                </a:solidFill>
              </a:rPr>
              <a:t>C</a:t>
            </a:r>
            <a:r>
              <a:rPr lang="en-US" sz="2800" dirty="0" smtClean="0">
                <a:solidFill>
                  <a:srgbClr val="AAD4A9"/>
                </a:solidFill>
              </a:rPr>
              <a:t> in the word </a:t>
            </a:r>
            <a:r>
              <a:rPr lang="en-US" sz="2800" dirty="0" smtClean="0">
                <a:solidFill>
                  <a:srgbClr val="5BCFE7"/>
                </a:solidFill>
              </a:rPr>
              <a:t>COLOR.</a:t>
            </a:r>
          </a:p>
          <a:p>
            <a:r>
              <a:rPr lang="en-US" sz="2800" dirty="0" smtClean="0">
                <a:solidFill>
                  <a:srgbClr val="AAD4A9"/>
                </a:solidFill>
              </a:rPr>
              <a:t>Once you know </a:t>
            </a:r>
            <a:r>
              <a:rPr lang="en-US" sz="2800" dirty="0" smtClean="0">
                <a:solidFill>
                  <a:schemeClr val="accent2">
                    <a:lumMod val="60000"/>
                    <a:lumOff val="40000"/>
                  </a:schemeClr>
                </a:solidFill>
              </a:rPr>
              <a:t>C</a:t>
            </a:r>
            <a:r>
              <a:rPr lang="en-US" sz="2800" dirty="0" smtClean="0">
                <a:solidFill>
                  <a:srgbClr val="AAD4A9"/>
                </a:solidFill>
              </a:rPr>
              <a:t>ONES are responsible for </a:t>
            </a:r>
            <a:r>
              <a:rPr lang="en-US" sz="2800" dirty="0" smtClean="0">
                <a:solidFill>
                  <a:srgbClr val="5BCFE7"/>
                </a:solidFill>
              </a:rPr>
              <a:t>C</a:t>
            </a:r>
            <a:r>
              <a:rPr lang="en-US" sz="2800" dirty="0" smtClean="0">
                <a:solidFill>
                  <a:srgbClr val="AAD4A9"/>
                </a:solidFill>
              </a:rPr>
              <a:t>olor vision, you’ll know that RODS  deal with night shades of </a:t>
            </a:r>
            <a:r>
              <a:rPr lang="en-US" sz="3600" dirty="0" smtClean="0">
                <a:solidFill>
                  <a:srgbClr val="AAD4A9"/>
                </a:solidFill>
              </a:rPr>
              <a:t>grey – no color</a:t>
            </a:r>
            <a:endParaRPr lang="en-US" sz="3600" dirty="0">
              <a:solidFill>
                <a:srgbClr val="AAD4A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 name="Picture 1" descr="SLEEP TIME SLEEP STAGEs and the role_0.jpg"/>
          <p:cNvPicPr>
            <a:picLocks noChangeAspect="1"/>
          </p:cNvPicPr>
          <p:nvPr/>
        </p:nvPicPr>
        <p:blipFill>
          <a:blip r:embed="rId2"/>
          <a:stretch>
            <a:fillRect/>
          </a:stretch>
        </p:blipFill>
        <p:spPr>
          <a:xfrm>
            <a:off x="241160" y="211862"/>
            <a:ext cx="8786037" cy="6202066"/>
          </a:xfrm>
          <a:prstGeom prst="rect">
            <a:avLst/>
          </a:prstGeom>
        </p:spPr>
      </p:pic>
    </p:spTree>
  </p:cSld>
  <p:clrMapOvr>
    <a:masterClrMapping/>
  </p:clrMapOvr>
</p:sld>
</file>

<file path=ppt/theme/theme1.xml><?xml version="1.0" encoding="utf-8"?>
<a:theme xmlns:a="http://schemas.openxmlformats.org/drawingml/2006/main" name="Advantage">
  <a:themeElements>
    <a:clrScheme name="Custom 3">
      <a:dk1>
        <a:sysClr val="windowText" lastClr="000000"/>
      </a:dk1>
      <a:lt1>
        <a:sysClr val="window" lastClr="FFFFFF"/>
      </a:lt1>
      <a:dk2>
        <a:srgbClr val="2B142D"/>
      </a:dk2>
      <a:lt2>
        <a:srgbClr val="C3AFCC"/>
      </a:lt2>
      <a:accent1>
        <a:srgbClr val="663366"/>
      </a:accent1>
      <a:accent2>
        <a:srgbClr val="1993AD"/>
      </a:accent2>
      <a:accent3>
        <a:srgbClr val="666699"/>
      </a:accent3>
      <a:accent4>
        <a:srgbClr val="4BAE93"/>
      </a:accent4>
      <a:accent5>
        <a:srgbClr val="996633"/>
      </a:accent5>
      <a:accent6>
        <a:srgbClr val="8365AC"/>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413</TotalTime>
  <Words>816</Words>
  <Application>Microsoft Macintosh PowerPoint</Application>
  <PresentationFormat>On-screen Show (4:3)</PresentationFormat>
  <Paragraphs>134</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Advantage</vt:lpstr>
      <vt:lpstr>Sometimes a Confusion</vt:lpstr>
      <vt:lpstr>  Independent and Dependent  Variables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Saguto</dc:creator>
  <cp:lastModifiedBy>David Aiello</cp:lastModifiedBy>
  <cp:revision>44</cp:revision>
  <dcterms:created xsi:type="dcterms:W3CDTF">2013-04-28T01:17:18Z</dcterms:created>
  <dcterms:modified xsi:type="dcterms:W3CDTF">2013-04-28T01:18:13Z</dcterms:modified>
</cp:coreProperties>
</file>